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27" r:id="rId2"/>
    <p:sldId id="383" r:id="rId3"/>
    <p:sldId id="384" r:id="rId4"/>
    <p:sldId id="385" r:id="rId5"/>
    <p:sldId id="388" r:id="rId6"/>
    <p:sldId id="386" r:id="rId7"/>
    <p:sldId id="387" r:id="rId8"/>
    <p:sldId id="390" r:id="rId9"/>
    <p:sldId id="391" r:id="rId10"/>
    <p:sldId id="389" r:id="rId11"/>
    <p:sldId id="299" r:id="rId12"/>
    <p:sldId id="326" r:id="rId13"/>
    <p:sldId id="305" r:id="rId14"/>
    <p:sldId id="357" r:id="rId15"/>
    <p:sldId id="380" r:id="rId16"/>
    <p:sldId id="382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8000"/>
    <a:srgbClr val="FF0000"/>
    <a:srgbClr val="FF6666"/>
    <a:srgbClr val="0000FF"/>
    <a:srgbClr val="C6C5D6"/>
    <a:srgbClr val="D6C8D2"/>
    <a:srgbClr val="951111"/>
    <a:srgbClr val="84A538"/>
    <a:srgbClr val="BF1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8"/>
    <p:restoredTop sz="82267" autoAdjust="0"/>
  </p:normalViewPr>
  <p:slideViewPr>
    <p:cSldViewPr snapToGrid="0" snapToObjects="1">
      <p:cViewPr>
        <p:scale>
          <a:sx n="94" d="100"/>
          <a:sy n="94" d="100"/>
        </p:scale>
        <p:origin x="-968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resentations:internal:Ebates-weekly:03-21-2016:03-21-2016-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resentations:internal:Company-presentations:03-31-2016-Runar-tech-talk:props:shoes-sta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resentations:internal:Company-presentations:03-31-2016-Runar-tech-talk:props:shoes-sta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adipto.das:research:RIT-Boston:presentations:internal:Company-presentations:03-31-2016-Runar-tech-talk:props:shoes-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 smtClean="0"/>
              <a:t>L1 Linear</a:t>
            </a:r>
            <a:r>
              <a:rPr lang="en-US" sz="2400" baseline="0" dirty="0" smtClean="0"/>
              <a:t> </a:t>
            </a:r>
            <a:r>
              <a:rPr lang="en-US" sz="2400" baseline="0" dirty="0"/>
              <a:t>Model </a:t>
            </a:r>
            <a:r>
              <a:rPr lang="en-US" sz="2400" baseline="0" dirty="0" smtClean="0"/>
              <a:t>vs. </a:t>
            </a:r>
            <a:r>
              <a:rPr lang="en-US" sz="2400" baseline="0" dirty="0"/>
              <a:t>Gradient Boosted </a:t>
            </a:r>
            <a:r>
              <a:rPr lang="en-US" sz="2400" baseline="0" dirty="0" smtClean="0"/>
              <a:t>Trees</a:t>
            </a:r>
            <a:endParaRPr lang="en-US" sz="2400" dirty="0"/>
          </a:p>
        </c:rich>
      </c:tx>
      <c:layout>
        <c:manualLayout>
          <c:xMode val="edge"/>
          <c:yMode val="edge"/>
          <c:x val="0.0956136264216973"/>
          <c:y val="0.024034567385357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811568322652514"/>
          <c:y val="0.086466017405719"/>
          <c:w val="0.6508652098961"/>
          <c:h val="0.4399587058196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Sheet4!$C$1</c:f>
              <c:strCache>
                <c:ptCount val="1"/>
                <c:pt idx="0">
                  <c:v>L1 LogReg Micro Precision Dec 2015</c:v>
                </c:pt>
              </c:strCache>
            </c:strRef>
          </c:tx>
          <c:spPr>
            <a:solidFill>
              <a:srgbClr val="FF6666">
                <a:alpha val="88000"/>
              </a:srgbClr>
            </a:solidFill>
          </c:spPr>
          <c:invertIfNegative val="0"/>
          <c:cat>
            <c:strRef>
              <c:f>Sheet4!$B$2:$B$16</c:f>
              <c:strCache>
                <c:ptCount val="15"/>
                <c:pt idx="0">
                  <c:v>Baby and Kids Clothes</c:v>
                </c:pt>
                <c:pt idx="1">
                  <c:v>Toys</c:v>
                </c:pt>
                <c:pt idx="2">
                  <c:v>Furniture</c:v>
                </c:pt>
                <c:pt idx="3">
                  <c:v>Jewelry and Watches</c:v>
                </c:pt>
                <c:pt idx="4">
                  <c:v>Bags, Handbags and Accessories</c:v>
                </c:pt>
                <c:pt idx="5">
                  <c:v>Health, Beauty and Fragrance</c:v>
                </c:pt>
                <c:pt idx="6">
                  <c:v>Shoes</c:v>
                </c:pt>
                <c:pt idx="7">
                  <c:v>Electronics and Computers</c:v>
                </c:pt>
                <c:pt idx="8">
                  <c:v>Office</c:v>
                </c:pt>
                <c:pt idx="9">
                  <c:v>Sports and Fitness</c:v>
                </c:pt>
                <c:pt idx="10">
                  <c:v>Automotive</c:v>
                </c:pt>
                <c:pt idx="11">
                  <c:v>Industrial</c:v>
                </c:pt>
                <c:pt idx="12">
                  <c:v>Baby Products</c:v>
                </c:pt>
                <c:pt idx="13">
                  <c:v>Men's Clothing</c:v>
                </c:pt>
                <c:pt idx="14">
                  <c:v>Women's Clothing</c:v>
                </c:pt>
              </c:strCache>
            </c:strRef>
          </c:cat>
          <c:val>
            <c:numRef>
              <c:f>Sheet4!$C$2:$C$16</c:f>
              <c:numCache>
                <c:formatCode>General</c:formatCode>
                <c:ptCount val="15"/>
                <c:pt idx="0">
                  <c:v>89.034</c:v>
                </c:pt>
                <c:pt idx="1">
                  <c:v>76.004</c:v>
                </c:pt>
                <c:pt idx="2">
                  <c:v>84.002</c:v>
                </c:pt>
                <c:pt idx="3">
                  <c:v>80.894</c:v>
                </c:pt>
                <c:pt idx="4">
                  <c:v>81.67599999999985</c:v>
                </c:pt>
                <c:pt idx="5">
                  <c:v>82.17799999999998</c:v>
                </c:pt>
                <c:pt idx="6">
                  <c:v>64.516</c:v>
                </c:pt>
                <c:pt idx="7">
                  <c:v>80.132</c:v>
                </c:pt>
                <c:pt idx="8">
                  <c:v>89.218</c:v>
                </c:pt>
                <c:pt idx="9">
                  <c:v>83.57199999999998</c:v>
                </c:pt>
                <c:pt idx="10">
                  <c:v>88.794</c:v>
                </c:pt>
                <c:pt idx="11">
                  <c:v>88.236</c:v>
                </c:pt>
                <c:pt idx="12">
                  <c:v>88.19</c:v>
                </c:pt>
                <c:pt idx="13">
                  <c:v>82.42</c:v>
                </c:pt>
                <c:pt idx="14">
                  <c:v>83.362</c:v>
                </c:pt>
              </c:numCache>
            </c:numRef>
          </c:val>
        </c:ser>
        <c:ser>
          <c:idx val="1"/>
          <c:order val="1"/>
          <c:tx>
            <c:strRef>
              <c:f>Sheet4!$D$1</c:f>
              <c:strCache>
                <c:ptCount val="1"/>
                <c:pt idx="0">
                  <c:v>XGboost Micro Precision Dec 2015</c:v>
                </c:pt>
              </c:strCache>
            </c:strRef>
          </c:tx>
          <c:spPr>
            <a:solidFill>
              <a:srgbClr val="3366FF">
                <a:alpha val="84000"/>
              </a:srgbClr>
            </a:solidFill>
          </c:spPr>
          <c:invertIfNegative val="0"/>
          <c:cat>
            <c:strRef>
              <c:f>Sheet4!$B$2:$B$16</c:f>
              <c:strCache>
                <c:ptCount val="15"/>
                <c:pt idx="0">
                  <c:v>Baby and Kids Clothes</c:v>
                </c:pt>
                <c:pt idx="1">
                  <c:v>Toys</c:v>
                </c:pt>
                <c:pt idx="2">
                  <c:v>Furniture</c:v>
                </c:pt>
                <c:pt idx="3">
                  <c:v>Jewelry and Watches</c:v>
                </c:pt>
                <c:pt idx="4">
                  <c:v>Bags, Handbags and Accessories</c:v>
                </c:pt>
                <c:pt idx="5">
                  <c:v>Health, Beauty and Fragrance</c:v>
                </c:pt>
                <c:pt idx="6">
                  <c:v>Shoes</c:v>
                </c:pt>
                <c:pt idx="7">
                  <c:v>Electronics and Computers</c:v>
                </c:pt>
                <c:pt idx="8">
                  <c:v>Office</c:v>
                </c:pt>
                <c:pt idx="9">
                  <c:v>Sports and Fitness</c:v>
                </c:pt>
                <c:pt idx="10">
                  <c:v>Automotive</c:v>
                </c:pt>
                <c:pt idx="11">
                  <c:v>Industrial</c:v>
                </c:pt>
                <c:pt idx="12">
                  <c:v>Baby Products</c:v>
                </c:pt>
                <c:pt idx="13">
                  <c:v>Men's Clothing</c:v>
                </c:pt>
                <c:pt idx="14">
                  <c:v>Women's Clothing</c:v>
                </c:pt>
              </c:strCache>
            </c:strRef>
          </c:cat>
          <c:val>
            <c:numRef>
              <c:f>Sheet4!$D$2:$D$16</c:f>
              <c:numCache>
                <c:formatCode>General</c:formatCode>
                <c:ptCount val="15"/>
                <c:pt idx="0">
                  <c:v>92.14</c:v>
                </c:pt>
                <c:pt idx="1">
                  <c:v>81.348</c:v>
                </c:pt>
                <c:pt idx="2">
                  <c:v>88.9</c:v>
                </c:pt>
                <c:pt idx="3">
                  <c:v>86.02800000000001</c:v>
                </c:pt>
                <c:pt idx="4">
                  <c:v>85.002</c:v>
                </c:pt>
                <c:pt idx="5">
                  <c:v>85.39</c:v>
                </c:pt>
                <c:pt idx="6">
                  <c:v>66.60799999999998</c:v>
                </c:pt>
                <c:pt idx="7">
                  <c:v>84.496</c:v>
                </c:pt>
                <c:pt idx="8">
                  <c:v>92.892</c:v>
                </c:pt>
                <c:pt idx="9">
                  <c:v>87.444</c:v>
                </c:pt>
                <c:pt idx="10">
                  <c:v>94.754</c:v>
                </c:pt>
                <c:pt idx="11">
                  <c:v>93.13800000000001</c:v>
                </c:pt>
                <c:pt idx="12">
                  <c:v>89.67199999999998</c:v>
                </c:pt>
                <c:pt idx="13">
                  <c:v>85.464</c:v>
                </c:pt>
                <c:pt idx="14">
                  <c:v>85.468</c:v>
                </c:pt>
              </c:numCache>
            </c:numRef>
          </c:val>
        </c:ser>
        <c:ser>
          <c:idx val="2"/>
          <c:order val="2"/>
          <c:tx>
            <c:strRef>
              <c:f>Sheet4!$E$1</c:f>
              <c:strCache>
                <c:ptCount val="1"/>
                <c:pt idx="0">
                  <c:v>L1 LogReg Micro Precision Feb 2016</c:v>
                </c:pt>
              </c:strCache>
            </c:strRef>
          </c:tx>
          <c:spPr>
            <a:solidFill>
              <a:srgbClr val="FF0000">
                <a:alpha val="88000"/>
              </a:srgbClr>
            </a:solidFill>
          </c:spPr>
          <c:invertIfNegative val="0"/>
          <c:cat>
            <c:strRef>
              <c:f>Sheet4!$B$2:$B$16</c:f>
              <c:strCache>
                <c:ptCount val="15"/>
                <c:pt idx="0">
                  <c:v>Baby and Kids Clothes</c:v>
                </c:pt>
                <c:pt idx="1">
                  <c:v>Toys</c:v>
                </c:pt>
                <c:pt idx="2">
                  <c:v>Furniture</c:v>
                </c:pt>
                <c:pt idx="3">
                  <c:v>Jewelry and Watches</c:v>
                </c:pt>
                <c:pt idx="4">
                  <c:v>Bags, Handbags and Accessories</c:v>
                </c:pt>
                <c:pt idx="5">
                  <c:v>Health, Beauty and Fragrance</c:v>
                </c:pt>
                <c:pt idx="6">
                  <c:v>Shoes</c:v>
                </c:pt>
                <c:pt idx="7">
                  <c:v>Electronics and Computers</c:v>
                </c:pt>
                <c:pt idx="8">
                  <c:v>Office</c:v>
                </c:pt>
                <c:pt idx="9">
                  <c:v>Sports and Fitness</c:v>
                </c:pt>
                <c:pt idx="10">
                  <c:v>Automotive</c:v>
                </c:pt>
                <c:pt idx="11">
                  <c:v>Industrial</c:v>
                </c:pt>
                <c:pt idx="12">
                  <c:v>Baby Products</c:v>
                </c:pt>
                <c:pt idx="13">
                  <c:v>Men's Clothing</c:v>
                </c:pt>
                <c:pt idx="14">
                  <c:v>Women's Clothing</c:v>
                </c:pt>
              </c:strCache>
            </c:strRef>
          </c:cat>
          <c:val>
            <c:numRef>
              <c:f>Sheet4!$E$2:$E$16</c:f>
              <c:numCache>
                <c:formatCode>General</c:formatCode>
                <c:ptCount val="15"/>
                <c:pt idx="0">
                  <c:v>81.05</c:v>
                </c:pt>
                <c:pt idx="1">
                  <c:v>78.16</c:v>
                </c:pt>
                <c:pt idx="2">
                  <c:v>84.86</c:v>
                </c:pt>
                <c:pt idx="3">
                  <c:v>82.05</c:v>
                </c:pt>
                <c:pt idx="4">
                  <c:v>85.28</c:v>
                </c:pt>
                <c:pt idx="5">
                  <c:v>85.02</c:v>
                </c:pt>
                <c:pt idx="6">
                  <c:v>73.4</c:v>
                </c:pt>
                <c:pt idx="7">
                  <c:v>82.69</c:v>
                </c:pt>
                <c:pt idx="8">
                  <c:v>90.03</c:v>
                </c:pt>
                <c:pt idx="9">
                  <c:v>85.23</c:v>
                </c:pt>
                <c:pt idx="10">
                  <c:v>89.57</c:v>
                </c:pt>
                <c:pt idx="11">
                  <c:v>90.42</c:v>
                </c:pt>
                <c:pt idx="12">
                  <c:v>90.08</c:v>
                </c:pt>
                <c:pt idx="13">
                  <c:v>84.27</c:v>
                </c:pt>
                <c:pt idx="14">
                  <c:v>86.39</c:v>
                </c:pt>
              </c:numCache>
            </c:numRef>
          </c:val>
        </c:ser>
        <c:ser>
          <c:idx val="3"/>
          <c:order val="3"/>
          <c:tx>
            <c:strRef>
              <c:f>Sheet4!$F$1</c:f>
              <c:strCache>
                <c:ptCount val="1"/>
                <c:pt idx="0">
                  <c:v>XGboost Micro Precision Feb 2016</c:v>
                </c:pt>
              </c:strCache>
            </c:strRef>
          </c:tx>
          <c:spPr>
            <a:solidFill>
              <a:srgbClr val="0000FF">
                <a:alpha val="80000"/>
              </a:srgbClr>
            </a:solidFill>
          </c:spPr>
          <c:invertIfNegative val="0"/>
          <c:cat>
            <c:strRef>
              <c:f>Sheet4!$B$2:$B$16</c:f>
              <c:strCache>
                <c:ptCount val="15"/>
                <c:pt idx="0">
                  <c:v>Baby and Kids Clothes</c:v>
                </c:pt>
                <c:pt idx="1">
                  <c:v>Toys</c:v>
                </c:pt>
                <c:pt idx="2">
                  <c:v>Furniture</c:v>
                </c:pt>
                <c:pt idx="3">
                  <c:v>Jewelry and Watches</c:v>
                </c:pt>
                <c:pt idx="4">
                  <c:v>Bags, Handbags and Accessories</c:v>
                </c:pt>
                <c:pt idx="5">
                  <c:v>Health, Beauty and Fragrance</c:v>
                </c:pt>
                <c:pt idx="6">
                  <c:v>Shoes</c:v>
                </c:pt>
                <c:pt idx="7">
                  <c:v>Electronics and Computers</c:v>
                </c:pt>
                <c:pt idx="8">
                  <c:v>Office</c:v>
                </c:pt>
                <c:pt idx="9">
                  <c:v>Sports and Fitness</c:v>
                </c:pt>
                <c:pt idx="10">
                  <c:v>Automotive</c:v>
                </c:pt>
                <c:pt idx="11">
                  <c:v>Industrial</c:v>
                </c:pt>
                <c:pt idx="12">
                  <c:v>Baby Products</c:v>
                </c:pt>
                <c:pt idx="13">
                  <c:v>Men's Clothing</c:v>
                </c:pt>
                <c:pt idx="14">
                  <c:v>Women's Clothing</c:v>
                </c:pt>
              </c:strCache>
            </c:strRef>
          </c:cat>
          <c:val>
            <c:numRef>
              <c:f>Sheet4!$F$2:$F$16</c:f>
              <c:numCache>
                <c:formatCode>General</c:formatCode>
                <c:ptCount val="15"/>
                <c:pt idx="0">
                  <c:v>88.01</c:v>
                </c:pt>
                <c:pt idx="1">
                  <c:v>84.93</c:v>
                </c:pt>
                <c:pt idx="2">
                  <c:v>91.22</c:v>
                </c:pt>
                <c:pt idx="3">
                  <c:v>91.39</c:v>
                </c:pt>
                <c:pt idx="4">
                  <c:v>90.29</c:v>
                </c:pt>
                <c:pt idx="5">
                  <c:v>90.43</c:v>
                </c:pt>
                <c:pt idx="6">
                  <c:v>79.36</c:v>
                </c:pt>
                <c:pt idx="7">
                  <c:v>88.46</c:v>
                </c:pt>
                <c:pt idx="8">
                  <c:v>94.38</c:v>
                </c:pt>
                <c:pt idx="9">
                  <c:v>90.62</c:v>
                </c:pt>
                <c:pt idx="10">
                  <c:v>95.55</c:v>
                </c:pt>
                <c:pt idx="11">
                  <c:v>95.45</c:v>
                </c:pt>
                <c:pt idx="12">
                  <c:v>92.73</c:v>
                </c:pt>
                <c:pt idx="13">
                  <c:v>91.04</c:v>
                </c:pt>
                <c:pt idx="14">
                  <c:v>91.72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8704888"/>
        <c:axId val="-2078875304"/>
      </c:barChart>
      <c:catAx>
        <c:axId val="-20787048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solidFill>
            <a:schemeClr val="bg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c:spPr>
        <c:txPr>
          <a:bodyPr rot="-5400000" vert="horz" lIns="2" anchor="ctr" anchorCtr="1">
            <a:spAutoFit/>
          </a:bodyPr>
          <a:lstStyle/>
          <a:p>
            <a:pPr>
              <a:defRPr sz="1400" cap="small" baseline="0">
                <a:solidFill>
                  <a:schemeClr val="tx1"/>
                </a:solidFill>
              </a:defRPr>
            </a:pPr>
            <a:endParaRPr lang="en-US"/>
          </a:p>
        </c:txPr>
        <c:crossAx val="-2078875304"/>
        <c:crosses val="autoZero"/>
        <c:auto val="1"/>
        <c:lblAlgn val="ctr"/>
        <c:lblOffset val="100"/>
        <c:noMultiLvlLbl val="0"/>
      </c:catAx>
      <c:valAx>
        <c:axId val="-2078875304"/>
        <c:scaling>
          <c:orientation val="minMax"/>
          <c:max val="100.0"/>
          <c:min val="50.0"/>
        </c:scaling>
        <c:delete val="0"/>
        <c:axPos val="l"/>
        <c:majorGridlines>
          <c:spPr>
            <a:ln w="3175" cap="flat" cmpd="sng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  <a:alpha val="91000"/>
                    </a:schemeClr>
                  </a:gs>
                </a:gsLst>
                <a:lin ang="0" scaled="1"/>
                <a:tileRect/>
              </a:gradFill>
              <a:prstDash val="sysDot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1600" cap="small"/>
                </a:pPr>
                <a:r>
                  <a:rPr lang="en-US" sz="1600" cap="small" dirty="0"/>
                  <a:t>Micro-precision</a:t>
                </a:r>
                <a:r>
                  <a:rPr lang="en-US" sz="1600" cap="small" baseline="0" dirty="0"/>
                  <a:t> on </a:t>
                </a:r>
                <a:r>
                  <a:rPr lang="en-US" sz="1600" cap="small" baseline="0" dirty="0">
                    <a:solidFill>
                      <a:srgbClr val="FF0000"/>
                    </a:solidFill>
                  </a:rPr>
                  <a:t>10%</a:t>
                </a:r>
                <a:r>
                  <a:rPr lang="en-US" sz="1600" cap="small" baseline="0" dirty="0"/>
                  <a:t> </a:t>
                </a:r>
                <a:r>
                  <a:rPr lang="en-US" sz="1600" cap="small" baseline="0" dirty="0" err="1"/>
                  <a:t>Dev</a:t>
                </a:r>
                <a:r>
                  <a:rPr lang="en-US" sz="1600" cap="small" baseline="0" dirty="0"/>
                  <a:t> Set </a:t>
                </a:r>
                <a:endParaRPr lang="en-US" sz="1600" cap="small" dirty="0"/>
              </a:p>
            </c:rich>
          </c:tx>
          <c:layout>
            <c:manualLayout>
              <c:xMode val="edge"/>
              <c:yMode val="edge"/>
              <c:x val="0.00781660104986876"/>
              <c:y val="0.0776269214406509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solidFill>
            <a:schemeClr val="bg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c:spPr>
        <c:txPr>
          <a:bodyPr/>
          <a:lstStyle/>
          <a:p>
            <a:pPr>
              <a:defRPr sz="1400" baseline="0"/>
            </a:pPr>
            <a:endParaRPr lang="en-US"/>
          </a:p>
        </c:txPr>
        <c:crossAx val="-2078704888"/>
        <c:crosses val="autoZero"/>
        <c:crossBetween val="between"/>
        <c:majorUnit val="4.0"/>
      </c:valAx>
    </c:plotArea>
    <c:legend>
      <c:legendPos val="r"/>
      <c:layout>
        <c:manualLayout>
          <c:xMode val="edge"/>
          <c:yMode val="edge"/>
          <c:x val="0.737218715429166"/>
          <c:y val="0.159859206639748"/>
          <c:w val="0.251333897312423"/>
          <c:h val="0.357145533658235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chart>
    <c:title>
      <c:tx>
        <c:rich>
          <a:bodyPr/>
          <a:lstStyle/>
          <a:p>
            <a:pPr>
              <a:defRPr sz="2400" cap="small"/>
            </a:pPr>
            <a:r>
              <a:rPr lang="en-US" sz="2400" cap="small" dirty="0"/>
              <a:t>Total </a:t>
            </a:r>
            <a:r>
              <a:rPr lang="en-US" sz="2400" cap="small" dirty="0" smtClean="0"/>
              <a:t>Listings Count </a:t>
            </a:r>
            <a:r>
              <a:rPr lang="en-US" sz="2400" cap="small" dirty="0"/>
              <a:t>= </a:t>
            </a:r>
            <a:r>
              <a:rPr lang="is-IS" sz="2400" cap="small" dirty="0"/>
              <a:t>3,470,092</a:t>
            </a:r>
            <a:endParaRPr lang="en-US" sz="2400" cap="small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Word book[s] in breadcrumbs</c:v>
                </c:pt>
                <c:pt idx="1">
                  <c:v>Word notebook[s] in breadcrumbs</c:v>
                </c:pt>
                <c:pt idx="2">
                  <c:v>Substring notebook[s] in breadcrumbs</c:v>
                </c:pt>
                <c:pt idx="3">
                  <c:v>Word paperback in title</c:v>
                </c:pt>
                <c:pt idx="4">
                  <c:v>Word hardcover in title</c:v>
                </c:pt>
                <c:pt idx="5">
                  <c:v>Word necklace in title</c:v>
                </c:pt>
                <c:pt idx="6">
                  <c:v>"The Home Depot" in merchants</c:v>
                </c:pt>
                <c:pt idx="7">
                  <c:v>"newegg" in merchants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193963.0</c:v>
                </c:pt>
                <c:pt idx="1">
                  <c:v>2.0</c:v>
                </c:pt>
                <c:pt idx="2">
                  <c:v>4.0</c:v>
                </c:pt>
                <c:pt idx="3">
                  <c:v>43574.0</c:v>
                </c:pt>
                <c:pt idx="4">
                  <c:v>17521.0</c:v>
                </c:pt>
                <c:pt idx="5">
                  <c:v>898.0</c:v>
                </c:pt>
                <c:pt idx="6">
                  <c:v>2068.0</c:v>
                </c:pt>
                <c:pt idx="7">
                  <c:v>39152.0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9297224"/>
        <c:axId val="-2028086312"/>
      </c:barChart>
      <c:catAx>
        <c:axId val="-2079297224"/>
        <c:scaling>
          <c:orientation val="minMax"/>
        </c:scaling>
        <c:delete val="0"/>
        <c:axPos val="b"/>
        <c:majorTickMark val="in"/>
        <c:minorTickMark val="none"/>
        <c:tickLblPos val="nextTo"/>
        <c:spPr>
          <a:solidFill>
            <a:schemeClr val="bg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c:spPr>
        <c:txPr>
          <a:bodyPr lIns="2">
            <a:spAutoFit/>
          </a:bodyPr>
          <a:lstStyle/>
          <a:p>
            <a:pPr>
              <a:defRPr sz="1200" cap="small" baseline="0"/>
            </a:pPr>
            <a:endParaRPr lang="en-US"/>
          </a:p>
        </c:txPr>
        <c:crossAx val="-2028086312"/>
        <c:crosses val="autoZero"/>
        <c:auto val="1"/>
        <c:lblAlgn val="ctr"/>
        <c:lblOffset val="100"/>
        <c:noMultiLvlLbl val="0"/>
      </c:catAx>
      <c:valAx>
        <c:axId val="-2028086312"/>
        <c:scaling>
          <c:orientation val="minMax"/>
          <c:max val="200000.0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ysDash"/>
            </a:ln>
          </c:spPr>
        </c:majorGridlines>
        <c:numFmt formatCode="General" sourceLinked="1"/>
        <c:majorTickMark val="in"/>
        <c:minorTickMark val="none"/>
        <c:tickLblPos val="nextTo"/>
        <c:txPr>
          <a:bodyPr/>
          <a:lstStyle/>
          <a:p>
            <a:pPr>
              <a:defRPr sz="1400" cap="small"/>
            </a:pPr>
            <a:endParaRPr lang="en-US"/>
          </a:p>
        </c:txPr>
        <c:crossAx val="-2079297224"/>
        <c:crosses val="autoZero"/>
        <c:crossBetween val="between"/>
        <c:dispUnits>
          <c:builtInUnit val="millions"/>
          <c:dispUnitsLbl>
            <c:layout/>
          </c:dispUnitsLbl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Before Cleaning: Total </a:t>
            </a:r>
            <a:r>
              <a:rPr lang="en-US" sz="2400" dirty="0" smtClean="0"/>
              <a:t>count </a:t>
            </a:r>
            <a:r>
              <a:rPr lang="en-US" sz="2400" dirty="0"/>
              <a:t>= </a:t>
            </a:r>
            <a:r>
              <a:rPr lang="cs-CZ" sz="2400" dirty="0"/>
              <a:t>3,470,092</a:t>
            </a:r>
            <a:endParaRPr lang="en-US" sz="2400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'Before any cleaning'!$B$1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'Before any cleaning'!$A$2:$A$37</c:f>
              <c:strCache>
                <c:ptCount val="36"/>
                <c:pt idx="0">
                  <c:v>Baby_Boy &gt; Baby's_Shoes</c:v>
                </c:pt>
                <c:pt idx="1">
                  <c:v>Baby_Girl &gt; Baby's_Shoes</c:v>
                </c:pt>
                <c:pt idx="2">
                  <c:v>Boots &gt; Women's_Shoes</c:v>
                </c:pt>
                <c:pt idx="3">
                  <c:v>Boots &gt; Men's_Shoes</c:v>
                </c:pt>
                <c:pt idx="4">
                  <c:v>Boots &gt; Boys_Shoes</c:v>
                </c:pt>
                <c:pt idx="5">
                  <c:v>Boots &gt; Girl's_Shoes</c:v>
                </c:pt>
                <c:pt idx="6">
                  <c:v>Climbing &gt; Men's_Shoes</c:v>
                </c:pt>
                <c:pt idx="7">
                  <c:v>Clogs_&amp;_Mules &gt; Men's_Shoes</c:v>
                </c:pt>
                <c:pt idx="8">
                  <c:v>Clogs_&amp;_Mules &gt; Boys_Shoes</c:v>
                </c:pt>
                <c:pt idx="9">
                  <c:v>Clogs_&amp;_Mules &gt; Girl's_Shoes</c:v>
                </c:pt>
                <c:pt idx="10">
                  <c:v>Comfort &gt; Women's_Shoes</c:v>
                </c:pt>
                <c:pt idx="11">
                  <c:v>Flats &gt; Women's_Shoes</c:v>
                </c:pt>
                <c:pt idx="12">
                  <c:v>Flats &gt; Boys_Shoes</c:v>
                </c:pt>
                <c:pt idx="13">
                  <c:v>Flats &gt; Girl's_Shoes</c:v>
                </c:pt>
                <c:pt idx="14">
                  <c:v>Loafers &gt; Men's_Shoes</c:v>
                </c:pt>
                <c:pt idx="15">
                  <c:v>Other &gt; Women's_Shoes</c:v>
                </c:pt>
                <c:pt idx="16">
                  <c:v>Other &gt; Men's_Shoes</c:v>
                </c:pt>
                <c:pt idx="17">
                  <c:v>Other &gt; Boys_Shoes</c:v>
                </c:pt>
                <c:pt idx="18">
                  <c:v>Other &gt; Girl's_Shoes</c:v>
                </c:pt>
                <c:pt idx="19">
                  <c:v>Other &gt; Shoes</c:v>
                </c:pt>
                <c:pt idx="20">
                  <c:v>Oxfords &gt; Men's_Shoes</c:v>
                </c:pt>
                <c:pt idx="21">
                  <c:v>Pumps &gt; Women's_Shoes</c:v>
                </c:pt>
                <c:pt idx="22">
                  <c:v>Sandals &gt; Women's_Shoes</c:v>
                </c:pt>
                <c:pt idx="23">
                  <c:v>Sandals &gt; Men's_Shoes</c:v>
                </c:pt>
                <c:pt idx="24">
                  <c:v>Sandals &gt; Boys_Shoes</c:v>
                </c:pt>
                <c:pt idx="25">
                  <c:v>Sandals &gt; Girl's_Shoes</c:v>
                </c:pt>
                <c:pt idx="26">
                  <c:v>Shoes</c:v>
                </c:pt>
                <c:pt idx="27">
                  <c:v>Slippers &gt; Women's_Shoes</c:v>
                </c:pt>
                <c:pt idx="28">
                  <c:v>Slippers &gt; Men's_Shoes</c:v>
                </c:pt>
                <c:pt idx="29">
                  <c:v>Slippers &gt; Boys_Shoes</c:v>
                </c:pt>
                <c:pt idx="30">
                  <c:v>Slippers &gt; Girl's_Shoes</c:v>
                </c:pt>
                <c:pt idx="31">
                  <c:v>Sneakers_&amp;_Athletic_Shoes &gt; Men's_Shoes</c:v>
                </c:pt>
                <c:pt idx="32">
                  <c:v>Sneakers_&amp;_Athletic_Shoes &gt; Boys_Shoes</c:v>
                </c:pt>
                <c:pt idx="33">
                  <c:v>Sneakers_&amp;_Athletic_Shoes &gt; Girl's_Shoes</c:v>
                </c:pt>
                <c:pt idx="34">
                  <c:v>Sneakers &gt; Women's_Shoes</c:v>
                </c:pt>
                <c:pt idx="35">
                  <c:v>Women's_Shoes &gt; Shoes</c:v>
                </c:pt>
              </c:strCache>
            </c:strRef>
          </c:cat>
          <c:val>
            <c:numRef>
              <c:f>'Before any cleaning'!$B$2:$B$37</c:f>
              <c:numCache>
                <c:formatCode>General</c:formatCode>
                <c:ptCount val="36"/>
                <c:pt idx="0">
                  <c:v>5408.0</c:v>
                </c:pt>
                <c:pt idx="1">
                  <c:v>1881.0</c:v>
                </c:pt>
                <c:pt idx="2">
                  <c:v>629525.0</c:v>
                </c:pt>
                <c:pt idx="3">
                  <c:v>144552.0</c:v>
                </c:pt>
                <c:pt idx="4">
                  <c:v>22127.0</c:v>
                </c:pt>
                <c:pt idx="5">
                  <c:v>48198.0</c:v>
                </c:pt>
                <c:pt idx="6">
                  <c:v>48980.0</c:v>
                </c:pt>
                <c:pt idx="7">
                  <c:v>4000.0</c:v>
                </c:pt>
                <c:pt idx="8">
                  <c:v>1871.0</c:v>
                </c:pt>
                <c:pt idx="9">
                  <c:v>3164.0</c:v>
                </c:pt>
                <c:pt idx="10">
                  <c:v>106262.0</c:v>
                </c:pt>
                <c:pt idx="11">
                  <c:v>226543.0</c:v>
                </c:pt>
                <c:pt idx="12">
                  <c:v>6163.0</c:v>
                </c:pt>
                <c:pt idx="13">
                  <c:v>30838.0</c:v>
                </c:pt>
                <c:pt idx="14">
                  <c:v>81725.0</c:v>
                </c:pt>
                <c:pt idx="15">
                  <c:v>94334.0</c:v>
                </c:pt>
                <c:pt idx="16">
                  <c:v>67508.0</c:v>
                </c:pt>
                <c:pt idx="17">
                  <c:v>3517.0</c:v>
                </c:pt>
                <c:pt idx="18">
                  <c:v>3342.0</c:v>
                </c:pt>
                <c:pt idx="19">
                  <c:v>75931.0</c:v>
                </c:pt>
                <c:pt idx="20">
                  <c:v>133248.0</c:v>
                </c:pt>
                <c:pt idx="21">
                  <c:v>297906.0</c:v>
                </c:pt>
                <c:pt idx="22">
                  <c:v>437651.0</c:v>
                </c:pt>
                <c:pt idx="23">
                  <c:v>83112.0</c:v>
                </c:pt>
                <c:pt idx="24">
                  <c:v>8128.0</c:v>
                </c:pt>
                <c:pt idx="25">
                  <c:v>32608.0</c:v>
                </c:pt>
                <c:pt idx="26">
                  <c:v>10440.0</c:v>
                </c:pt>
                <c:pt idx="27">
                  <c:v>64990.0</c:v>
                </c:pt>
                <c:pt idx="28">
                  <c:v>19852.0</c:v>
                </c:pt>
                <c:pt idx="29">
                  <c:v>2060.0</c:v>
                </c:pt>
                <c:pt idx="30">
                  <c:v>2771.0</c:v>
                </c:pt>
                <c:pt idx="31">
                  <c:v>349898.0</c:v>
                </c:pt>
                <c:pt idx="32">
                  <c:v>62377.0</c:v>
                </c:pt>
                <c:pt idx="33">
                  <c:v>48134.0</c:v>
                </c:pt>
                <c:pt idx="34">
                  <c:v>324272.0</c:v>
                </c:pt>
                <c:pt idx="35">
                  <c:v>342.0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8685848"/>
        <c:axId val="-2028877720"/>
      </c:barChart>
      <c:catAx>
        <c:axId val="-2078685848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nextTo"/>
        <c:spPr>
          <a:solidFill>
            <a:schemeClr val="bg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c:spPr>
        <c:txPr>
          <a:bodyPr lIns="2">
            <a:spAutoFit/>
          </a:bodyPr>
          <a:lstStyle/>
          <a:p>
            <a:pPr>
              <a:defRPr sz="1200" cap="small" baseline="0"/>
            </a:pPr>
            <a:endParaRPr lang="en-US"/>
          </a:p>
        </c:txPr>
        <c:crossAx val="-2028877720"/>
        <c:crosses val="autoZero"/>
        <c:auto val="1"/>
        <c:lblAlgn val="ctr"/>
        <c:lblOffset val="100"/>
        <c:noMultiLvlLbl val="0"/>
      </c:catAx>
      <c:valAx>
        <c:axId val="-2028877720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cap="small"/>
            </a:pPr>
            <a:endParaRPr lang="en-US"/>
          </a:p>
        </c:txPr>
        <c:crossAx val="-2078685848"/>
        <c:crosses val="autoZero"/>
        <c:crossBetween val="between"/>
        <c:dispUnits>
          <c:builtInUnit val="millions"/>
          <c:dispUnitsLbl>
            <c:layout/>
          </c:dispUnitsLbl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After Preliminary </a:t>
            </a:r>
            <a:r>
              <a:rPr lang="en-US" sz="2400" dirty="0" smtClean="0"/>
              <a:t>Cleaning: Total</a:t>
            </a:r>
            <a:r>
              <a:rPr lang="en-US" sz="2400" baseline="0" dirty="0" smtClean="0"/>
              <a:t> count = 3,172,910</a:t>
            </a:r>
            <a:endParaRPr lang="en-US" sz="2400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'After preliminary cleaning'!$B$1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'After preliminary cleaning'!$A$2:$A$37</c:f>
              <c:strCache>
                <c:ptCount val="36"/>
                <c:pt idx="0">
                  <c:v>Baby_Boy &gt; Baby's_Shoes</c:v>
                </c:pt>
                <c:pt idx="1">
                  <c:v>Baby_Girl &gt; Baby's_Shoes</c:v>
                </c:pt>
                <c:pt idx="2">
                  <c:v>Boots &gt; Women's_Shoes</c:v>
                </c:pt>
                <c:pt idx="3">
                  <c:v>Boots &gt; Men's_Shoes</c:v>
                </c:pt>
                <c:pt idx="4">
                  <c:v>Boots &gt; Boys_Shoes</c:v>
                </c:pt>
                <c:pt idx="5">
                  <c:v>Boots &gt; Girl's_Shoes</c:v>
                </c:pt>
                <c:pt idx="6">
                  <c:v>Climbing &gt; Men's_Shoes</c:v>
                </c:pt>
                <c:pt idx="7">
                  <c:v>Clogs_&amp;_Mules &gt; Men's_Shoes</c:v>
                </c:pt>
                <c:pt idx="8">
                  <c:v>Clogs_&amp;_Mules &gt; Boys_Shoes</c:v>
                </c:pt>
                <c:pt idx="9">
                  <c:v>Clogs_&amp;_Mules &gt; Girl's_Shoes</c:v>
                </c:pt>
                <c:pt idx="10">
                  <c:v>Comfort &gt; Women's_Shoes</c:v>
                </c:pt>
                <c:pt idx="11">
                  <c:v>Flats &gt; Women's_Shoes</c:v>
                </c:pt>
                <c:pt idx="12">
                  <c:v>Flats &gt; Boys_Shoes</c:v>
                </c:pt>
                <c:pt idx="13">
                  <c:v>Flats &gt; Girl's_Shoes</c:v>
                </c:pt>
                <c:pt idx="14">
                  <c:v>Loafers &gt; Men's_Shoes</c:v>
                </c:pt>
                <c:pt idx="15">
                  <c:v>Other &gt; Women's_Shoes</c:v>
                </c:pt>
                <c:pt idx="16">
                  <c:v>Other &gt; Men's_Shoes</c:v>
                </c:pt>
                <c:pt idx="17">
                  <c:v>Other &gt; Boys_Shoes</c:v>
                </c:pt>
                <c:pt idx="18">
                  <c:v>Other &gt; Girl's_Shoes</c:v>
                </c:pt>
                <c:pt idx="19">
                  <c:v>Other &gt; Shoes</c:v>
                </c:pt>
                <c:pt idx="20">
                  <c:v>Oxfords &gt; Men's_Shoes</c:v>
                </c:pt>
                <c:pt idx="21">
                  <c:v>Pumps &gt; Women's_Shoes</c:v>
                </c:pt>
                <c:pt idx="22">
                  <c:v>Sandals &gt; Women's_Shoes</c:v>
                </c:pt>
                <c:pt idx="23">
                  <c:v>Sandals &gt; Men's_Shoes</c:v>
                </c:pt>
                <c:pt idx="24">
                  <c:v>Sandals &gt; Boys_Shoes</c:v>
                </c:pt>
                <c:pt idx="25">
                  <c:v>Sandals &gt; Girl's_Shoes</c:v>
                </c:pt>
                <c:pt idx="26">
                  <c:v>Shoes</c:v>
                </c:pt>
                <c:pt idx="27">
                  <c:v>Slippers &gt; Women's_Shoes</c:v>
                </c:pt>
                <c:pt idx="28">
                  <c:v>Slippers &gt; Men's_Shoes</c:v>
                </c:pt>
                <c:pt idx="29">
                  <c:v>Slippers &gt; Boys_Shoes</c:v>
                </c:pt>
                <c:pt idx="30">
                  <c:v>Slippers &gt; Girl's_Shoes</c:v>
                </c:pt>
                <c:pt idx="31">
                  <c:v>Sneakers_&amp;_Athletic_Shoes &gt; Men's_Shoes</c:v>
                </c:pt>
                <c:pt idx="32">
                  <c:v>Sneakers_&amp;_Athletic_Shoes &gt; Boys_Shoes</c:v>
                </c:pt>
                <c:pt idx="33">
                  <c:v>Sneakers_&amp;_Athletic_Shoes &gt; Girl's_Shoes</c:v>
                </c:pt>
                <c:pt idx="34">
                  <c:v>Sneakers &gt; Women's_Shoes</c:v>
                </c:pt>
                <c:pt idx="35">
                  <c:v>Women's_Shoes &gt; Shoes</c:v>
                </c:pt>
              </c:strCache>
            </c:strRef>
          </c:cat>
          <c:val>
            <c:numRef>
              <c:f>'After preliminary cleaning'!$B$2:$B$37</c:f>
              <c:numCache>
                <c:formatCode>General</c:formatCode>
                <c:ptCount val="36"/>
                <c:pt idx="0">
                  <c:v>5187.0</c:v>
                </c:pt>
                <c:pt idx="1">
                  <c:v>1803.0</c:v>
                </c:pt>
                <c:pt idx="2">
                  <c:v>409623.0</c:v>
                </c:pt>
                <c:pt idx="3">
                  <c:v>142462.0</c:v>
                </c:pt>
                <c:pt idx="4">
                  <c:v>21463.0</c:v>
                </c:pt>
                <c:pt idx="5">
                  <c:v>46858.0</c:v>
                </c:pt>
                <c:pt idx="6">
                  <c:v>48274.0</c:v>
                </c:pt>
                <c:pt idx="7">
                  <c:v>3860.0</c:v>
                </c:pt>
                <c:pt idx="8">
                  <c:v>1776.0</c:v>
                </c:pt>
                <c:pt idx="9">
                  <c:v>3081.0</c:v>
                </c:pt>
                <c:pt idx="10">
                  <c:v>104332.0</c:v>
                </c:pt>
                <c:pt idx="11">
                  <c:v>221534.0</c:v>
                </c:pt>
                <c:pt idx="12">
                  <c:v>6015.0</c:v>
                </c:pt>
                <c:pt idx="13">
                  <c:v>29647.0</c:v>
                </c:pt>
                <c:pt idx="14">
                  <c:v>80131.0</c:v>
                </c:pt>
                <c:pt idx="15">
                  <c:v>93190.0</c:v>
                </c:pt>
                <c:pt idx="16">
                  <c:v>66545.0</c:v>
                </c:pt>
                <c:pt idx="17">
                  <c:v>3386.0</c:v>
                </c:pt>
                <c:pt idx="18">
                  <c:v>3226.0</c:v>
                </c:pt>
                <c:pt idx="19">
                  <c:v>61946.0</c:v>
                </c:pt>
                <c:pt idx="20">
                  <c:v>131784.0</c:v>
                </c:pt>
                <c:pt idx="21">
                  <c:v>292039.0</c:v>
                </c:pt>
                <c:pt idx="22">
                  <c:v>426850.0</c:v>
                </c:pt>
                <c:pt idx="23">
                  <c:v>81033.0</c:v>
                </c:pt>
                <c:pt idx="24">
                  <c:v>7865.0</c:v>
                </c:pt>
                <c:pt idx="25">
                  <c:v>31846.0</c:v>
                </c:pt>
                <c:pt idx="26">
                  <c:v>9849.0</c:v>
                </c:pt>
                <c:pt idx="27">
                  <c:v>62022.0</c:v>
                </c:pt>
                <c:pt idx="28">
                  <c:v>19184.0</c:v>
                </c:pt>
                <c:pt idx="29">
                  <c:v>1989.0</c:v>
                </c:pt>
                <c:pt idx="30">
                  <c:v>2634.0</c:v>
                </c:pt>
                <c:pt idx="31">
                  <c:v>343729.0</c:v>
                </c:pt>
                <c:pt idx="32">
                  <c:v>60724.0</c:v>
                </c:pt>
                <c:pt idx="33">
                  <c:v>46831.0</c:v>
                </c:pt>
                <c:pt idx="34">
                  <c:v>320000.0</c:v>
                </c:pt>
                <c:pt idx="35">
                  <c:v>316.0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9094296"/>
        <c:axId val="-2028972024"/>
      </c:barChart>
      <c:catAx>
        <c:axId val="-2019094296"/>
        <c:scaling>
          <c:orientation val="minMax"/>
        </c:scaling>
        <c:delete val="0"/>
        <c:axPos val="b"/>
        <c:majorTickMark val="in"/>
        <c:minorTickMark val="none"/>
        <c:tickLblPos val="nextTo"/>
        <c:spPr>
          <a:solidFill>
            <a:schemeClr val="bg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c:spPr>
        <c:txPr>
          <a:bodyPr lIns="2">
            <a:spAutoFit/>
          </a:bodyPr>
          <a:lstStyle/>
          <a:p>
            <a:pPr>
              <a:defRPr sz="1200" cap="small" baseline="0"/>
            </a:pPr>
            <a:endParaRPr lang="en-US"/>
          </a:p>
        </c:txPr>
        <c:crossAx val="-2028972024"/>
        <c:crosses val="autoZero"/>
        <c:auto val="1"/>
        <c:lblAlgn val="ctr"/>
        <c:lblOffset val="100"/>
        <c:noMultiLvlLbl val="0"/>
      </c:catAx>
      <c:valAx>
        <c:axId val="-2028972024"/>
        <c:scaling>
          <c:orientation val="minMax"/>
          <c:max val="700000.0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cap="small"/>
            </a:pPr>
            <a:endParaRPr lang="en-US"/>
          </a:p>
        </c:txPr>
        <c:crossAx val="-2019094296"/>
        <c:crosses val="autoZero"/>
        <c:crossBetween val="between"/>
        <c:dispUnits>
          <c:builtInUnit val="millions"/>
          <c:dispUnitsLbl>
            <c:layout/>
          </c:dispUnitsLbl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9777A-D07B-5045-ABEA-D1D5B3622280}" type="datetimeFigureOut">
              <a:rPr lang="en-US" smtClean="0"/>
              <a:t>6/26/16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6403B-669C-CE40-854B-D69B50A18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29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words in square brackets = additional words not used as input to </a:t>
            </a:r>
            <a:r>
              <a:rPr lang="en-US" smtClean="0"/>
              <a:t>the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6403B-669C-CE40-854B-D69B50A188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9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FC3E-922E-1D49-9BEE-011166D5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2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FC3E-922E-1D49-9BEE-011166D515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1389" y="64920"/>
            <a:ext cx="875074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FC3E-922E-1D49-9BEE-011166D5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5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7086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FC3E-922E-1D49-9BEE-011166D515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1389" y="64920"/>
            <a:ext cx="875074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2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FC3E-922E-1D49-9BEE-011166D5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5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89" y="64920"/>
            <a:ext cx="875074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FC3E-922E-1D49-9BEE-011166D5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8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FC3E-922E-1D49-9BEE-011166D515A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1389" y="64920"/>
            <a:ext cx="875074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82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FC3E-922E-1D49-9BEE-011166D515A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1389" y="64920"/>
            <a:ext cx="875074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9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FC3E-922E-1D49-9BEE-011166D5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34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FC3E-922E-1D49-9BEE-011166D5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6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FC3E-922E-1D49-9BEE-011166D5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0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  <a:solidFill>
            <a:srgbClr val="BF16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C8F76-5F2F-694C-AB08-542A5A3A4DA6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FC3E-922E-1D49-9BEE-011166D515A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microsoft.com/office/2007/relationships/hdphoto" Target="../media/hdphoto1.wdp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microsoft.com/office/2007/relationships/hdphoto" Target="../media/hdphoto1.wdp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microsoft.com/office/2007/relationships/hdphoto" Target="../media/hdphoto1.wdp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microsoft.com/office/2007/relationships/hdphoto" Target="../media/hdphoto2.wdp"/><Relationship Id="rId6" Type="http://schemas.openxmlformats.org/officeDocument/2006/relationships/image" Target="../media/image35.png"/><Relationship Id="rId7" Type="http://schemas.microsoft.com/office/2007/relationships/hdphoto" Target="../media/hdphoto3.wdp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946400"/>
            <a:ext cx="5791200" cy="96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946400"/>
            <a:ext cx="57912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716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715723"/>
              </p:ext>
            </p:extLst>
          </p:nvPr>
        </p:nvGraphicFramePr>
        <p:xfrm>
          <a:off x="221387" y="1115541"/>
          <a:ext cx="8766951" cy="563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66951"/>
              </a:tblGrid>
              <a:tr h="3455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What the heck?</a:t>
                      </a:r>
                      <a:endParaRPr lang="en-US" dirty="0"/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! El </a:t>
                      </a:r>
                      <a:r>
                        <a:rPr lang="en-US" sz="1600" dirty="0" err="1" smtClean="0"/>
                        <a:t>Gato</a:t>
                      </a:r>
                      <a:r>
                        <a:rPr lang="en-US" sz="1600" dirty="0" smtClean="0"/>
                        <a:t> Con Sombrero </a:t>
                      </a:r>
                      <a:r>
                        <a:rPr lang="en-US" sz="1600" dirty="0" err="1" smtClean="0"/>
                        <a:t>Viene</a:t>
                      </a:r>
                      <a:r>
                        <a:rPr lang="en-US" sz="1600" dirty="0" smtClean="0"/>
                        <a:t> De Nuevo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"12"".0118WIRE SIZE 2""AH STANDARD TWIST WIREWHEEL"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"6"" Trampoline Springs heavy-duty galvanized (Set of 15)"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(2) COLEMAN Premium </a:t>
                      </a:r>
                      <a:r>
                        <a:rPr lang="en-US" sz="1600" dirty="0" err="1" smtClean="0"/>
                        <a:t>Quickbed</a:t>
                      </a:r>
                      <a:r>
                        <a:rPr lang="en-US" sz="1600" dirty="0" smtClean="0"/>
                        <a:t> Double High Queen Airbed Mattresses w/Built-In Pump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2006 Insulin Pump Planner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2006 Ribbon HIV Calendar red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2007 Honda Civic Nighthawk Pearl B-92P Touch Up Paint Spray Can Kit - Original Factory OEM Automotive Paint black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2008 - 2010 ZX10 R </a:t>
                      </a:r>
                      <a:r>
                        <a:rPr lang="de-DE" sz="1600" dirty="0" err="1" smtClean="0"/>
                        <a:t>Carbon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Heel</a:t>
                      </a:r>
                      <a:r>
                        <a:rPr lang="de-DE" sz="1600" dirty="0" smtClean="0"/>
                        <a:t> Plates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2013 Comprehensive Accreditation Manual for Ambulatory Care (CAMAC) (Loose-leaf)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2011 Eddie </a:t>
                      </a:r>
                      <a:r>
                        <a:rPr lang="en-US" sz="1600" dirty="0" err="1" smtClean="0"/>
                        <a:t>Vedder</a:t>
                      </a:r>
                      <a:r>
                        <a:rPr lang="en-US" sz="1600" dirty="0" smtClean="0"/>
                        <a:t> - Long Beach Concert Poster by Chuck Sperry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 Chronicles: God's Faithfulness to the People of Judah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1.5"X30 Yards ivory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1&amp;#47;3 Carat Diamond Wedding Band in 10K Gold white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 Package Of 3) JO Volt 12v Single Use (12/Box)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"Unleash Your Beast" Size Up, Male Enhancement Formula (3 Bottles, 180 Tablets)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89932"/>
            <a:ext cx="7556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07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933700"/>
            <a:ext cx="7708900" cy="97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79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67958"/>
              </p:ext>
            </p:extLst>
          </p:nvPr>
        </p:nvGraphicFramePr>
        <p:xfrm>
          <a:off x="221387" y="866306"/>
          <a:ext cx="8766951" cy="54457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66951"/>
              </a:tblGrid>
              <a:tr h="3455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Suspicious Latent Topics</a:t>
                      </a:r>
                      <a:endParaRPr lang="en-US" dirty="0"/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hardcover guide design handbook international health business social law science </a:t>
                      </a:r>
                      <a:r>
                        <a:rPr lang="en-US" sz="1600" dirty="0" err="1" smtClean="0"/>
                        <a:t>english</a:t>
                      </a:r>
                      <a:r>
                        <a:rPr lang="en-US" sz="160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vhs</a:t>
                      </a:r>
                      <a:r>
                        <a:rPr lang="en-US" sz="1600" dirty="0" smtClean="0"/>
                        <a:t> world series time king war ball house trek </a:t>
                      </a:r>
                      <a:r>
                        <a:rPr lang="en-US" sz="1600" dirty="0" err="1" smtClean="0"/>
                        <a:t>christmas</a:t>
                      </a:r>
                      <a:r>
                        <a:rPr lang="en-US" sz="1600" dirty="0" smtClean="0"/>
                        <a:t> space dog circle</a:t>
                      </a:r>
                      <a:endParaRPr lang="en-US" sz="1600" dirty="0"/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license standard </a:t>
                      </a:r>
                      <a:r>
                        <a:rPr lang="en-US" sz="1600" dirty="0" err="1" smtClean="0"/>
                        <a:t>symantec</a:t>
                      </a:r>
                      <a:r>
                        <a:rPr lang="en-US" sz="1600" dirty="0" smtClean="0"/>
                        <a:t> system service cisco support year essential years package upgrade</a:t>
                      </a:r>
                      <a:endParaRPr lang="en-US" sz="1600" dirty="0"/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heart diamond pearl 40 ring sterling chain charm 39 14k 47 bracelet watch stainless pendant</a:t>
                      </a:r>
                      <a:endParaRPr lang="en-US" sz="1600" dirty="0"/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 c love day e night u single lady child woman </a:t>
                      </a:r>
                      <a:r>
                        <a:rPr lang="en-US" sz="1600" dirty="0" err="1" smtClean="0"/>
                        <a:t>uk</a:t>
                      </a:r>
                      <a:r>
                        <a:rPr lang="en-US" sz="1600" dirty="0" smtClean="0"/>
                        <a:t> good deluxe park</a:t>
                      </a:r>
                      <a:endParaRPr lang="en-US" sz="1600" dirty="0"/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dvd</a:t>
                      </a:r>
                      <a:r>
                        <a:rPr lang="en-US" sz="1600" dirty="0" smtClean="0"/>
                        <a:t> jazz media mixed country artists </a:t>
                      </a:r>
                      <a:r>
                        <a:rPr lang="en-US" sz="1600" dirty="0" err="1" smtClean="0"/>
                        <a:t>vol</a:t>
                      </a:r>
                      <a:r>
                        <a:rPr lang="en-US" sz="1600" dirty="0" smtClean="0"/>
                        <a:t> play music product pop </a:t>
                      </a:r>
                      <a:r>
                        <a:rPr lang="en-US" sz="1600" dirty="0" err="1" smtClean="0"/>
                        <a:t>ed</a:t>
                      </a:r>
                      <a:r>
                        <a:rPr lang="en-US" sz="1600" dirty="0" smtClean="0"/>
                        <a:t> import john complete club</a:t>
                      </a:r>
                      <a:endParaRPr lang="en-US" sz="1600" dirty="0"/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paperback book history god home und soul stories journey bible der die code people</a:t>
                      </a:r>
                      <a:endParaRPr lang="en-US" sz="1600" dirty="0"/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set 20 100 24 case kit </a:t>
                      </a:r>
                      <a:r>
                        <a:rPr lang="en-US" sz="1600" dirty="0" err="1" smtClean="0"/>
                        <a:t>oz</a:t>
                      </a:r>
                      <a:r>
                        <a:rPr lang="en-US" sz="1600" dirty="0" smtClean="0"/>
                        <a:t> 30 hand drive body wall digital </a:t>
                      </a:r>
                      <a:r>
                        <a:rPr lang="en-US" sz="1600" dirty="0" err="1" smtClean="0"/>
                        <a:t>ft</a:t>
                      </a:r>
                      <a:r>
                        <a:rPr lang="en-US" sz="1600" dirty="0" smtClean="0"/>
                        <a:t> 48 spray paper liquid mount gift</a:t>
                      </a:r>
                      <a:endParaRPr lang="en-US" sz="1600" dirty="0"/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 calendar la </a:t>
                      </a:r>
                      <a:r>
                        <a:rPr lang="en-US" sz="1600" dirty="0" err="1" smtClean="0"/>
                        <a:t>american</a:t>
                      </a:r>
                      <a:r>
                        <a:rPr lang="en-US" sz="1600" dirty="0" smtClean="0"/>
                        <a:t> disc el 2013 art 2009 ray 2012 compact america great 2010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708" r="28804"/>
          <a:stretch/>
        </p:blipFill>
        <p:spPr>
          <a:xfrm>
            <a:off x="8417750" y="1018850"/>
            <a:ext cx="570587" cy="98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387" y="1709802"/>
            <a:ext cx="1337652" cy="827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773" y="2150648"/>
            <a:ext cx="704691" cy="777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698" y="2819934"/>
            <a:ext cx="617139" cy="726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5" y="3991140"/>
            <a:ext cx="755788" cy="7557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261" b="9724"/>
          <a:stretch/>
        </p:blipFill>
        <p:spPr>
          <a:xfrm>
            <a:off x="7914442" y="4585788"/>
            <a:ext cx="1256582" cy="58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0668"/>
          <a:stretch/>
        </p:blipFill>
        <p:spPr>
          <a:xfrm>
            <a:off x="219563" y="5053682"/>
            <a:ext cx="753274" cy="715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t="9050" b="19035"/>
          <a:stretch/>
        </p:blipFill>
        <p:spPr>
          <a:xfrm>
            <a:off x="8015501" y="5612414"/>
            <a:ext cx="1087963" cy="7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t="12458"/>
          <a:stretch/>
        </p:blipFill>
        <p:spPr>
          <a:xfrm>
            <a:off x="7964321" y="3468002"/>
            <a:ext cx="1064552" cy="56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81060"/>
            <a:ext cx="9144000" cy="405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28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241124"/>
              </p:ext>
            </p:extLst>
          </p:nvPr>
        </p:nvGraphicFramePr>
        <p:xfrm>
          <a:off x="221388" y="1244586"/>
          <a:ext cx="8750742" cy="49682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67845"/>
                <a:gridCol w="6382897"/>
              </a:tblGrid>
              <a:tr h="3455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Latent 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Some latent topics labeled using noisy classifier</a:t>
                      </a:r>
                      <a:endParaRPr lang="en-US" dirty="0"/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oxford burgundy plain espresso wing madison [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sorel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 bungee tip cord buffalo brogue 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florsheim</a:t>
                      </a:r>
                      <a:r>
                        <a:rPr lang="en-US" sz="1400" dirty="0" smtClean="0"/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Oxfords</a:t>
                      </a:r>
                      <a:r>
                        <a:rPr lang="en-US" sz="1400" b="1" kern="1200" baseline="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Men's_Shoes</a:t>
                      </a:r>
                      <a:r>
                        <a:rPr lang="en-US" sz="1400" b="1" kern="1200" baseline="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&gt; Shoes | 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: 36.91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Flats</a:t>
                      </a:r>
                      <a:r>
                        <a:rPr lang="en-US" sz="1400" kern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4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Women's_Shoes</a:t>
                      </a:r>
                      <a:r>
                        <a:rPr lang="en-US" sz="1400" kern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&gt; Shoes | </a:t>
                      </a:r>
                      <a:r>
                        <a:rPr lang="en-US" sz="14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16.45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Sneakers_&amp;_</a:t>
                      </a:r>
                      <a:r>
                        <a:rPr lang="en-US" sz="14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Athletic_Shoes</a:t>
                      </a:r>
                      <a:r>
                        <a:rPr lang="en-US" sz="14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&gt; </a:t>
                      </a:r>
                      <a:r>
                        <a:rPr lang="en-US" sz="14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Girl's_Shoes</a:t>
                      </a:r>
                      <a:r>
                        <a:rPr lang="en-US" sz="14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&gt; Kids_&amp;_</a:t>
                      </a:r>
                      <a:r>
                        <a:rPr lang="en-US" sz="14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Baby_Shoes</a:t>
                      </a:r>
                      <a:r>
                        <a:rPr lang="en-US" sz="1400" kern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&gt; Shoes | </a:t>
                      </a:r>
                      <a:r>
                        <a:rPr lang="en-US" sz="14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13.25</a:t>
                      </a:r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</a:t>
                      </a:r>
                      <a:r>
                        <a:rPr lang="en-US" sz="1400" dirty="0" smtClean="0"/>
                        <a:t> boots work mens </a:t>
                      </a:r>
                      <a:r>
                        <a:rPr lang="en-US" sz="1400" dirty="0" err="1" smtClean="0"/>
                        <a:t>blk</a:t>
                      </a:r>
                      <a:r>
                        <a:rPr lang="en-US" sz="1400" dirty="0" smtClean="0"/>
                        <a:t> composite [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brn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ee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wrk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 comp 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stl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prwork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 8inh</a:t>
                      </a:r>
                      <a:r>
                        <a:rPr lang="en-US" sz="1400" dirty="0" smtClean="0"/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3366FF"/>
                          </a:solidFill>
                        </a:rPr>
                        <a:t>Boots</a:t>
                      </a:r>
                      <a:r>
                        <a:rPr lang="en-US" sz="1400" b="1" baseline="0" dirty="0" smtClean="0">
                          <a:solidFill>
                            <a:srgbClr val="3366FF"/>
                          </a:solidFill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3366FF"/>
                          </a:solidFill>
                        </a:rPr>
                        <a:t>&gt; </a:t>
                      </a:r>
                      <a:r>
                        <a:rPr lang="en-US" sz="1400" b="1" dirty="0" err="1" smtClean="0">
                          <a:solidFill>
                            <a:srgbClr val="3366FF"/>
                          </a:solidFill>
                        </a:rPr>
                        <a:t>Men's_Shoes</a:t>
                      </a:r>
                      <a:r>
                        <a:rPr lang="en-US" sz="1400" b="1" baseline="0" dirty="0" smtClean="0">
                          <a:solidFill>
                            <a:srgbClr val="3366FF"/>
                          </a:solidFill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3366FF"/>
                          </a:solidFill>
                        </a:rPr>
                        <a:t>&gt; Shoes | </a:t>
                      </a:r>
                      <a:r>
                        <a:rPr lang="en-US" sz="1400" b="1" dirty="0" err="1" smtClean="0">
                          <a:solidFill>
                            <a:srgbClr val="3366FF"/>
                          </a:solidFill>
                        </a:rPr>
                        <a:t>Conf</a:t>
                      </a:r>
                      <a:r>
                        <a:rPr lang="en-US" sz="1400" b="1" dirty="0" smtClean="0">
                          <a:solidFill>
                            <a:srgbClr val="3366FF"/>
                          </a:solidFill>
                        </a:rPr>
                        <a:t>: 44.4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Sneakers_&amp;_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Athletic_Shoes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 &gt; 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Men's_Shoes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 &gt; Shoes | 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Conf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: 39.63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Boots</a:t>
                      </a:r>
                      <a:r>
                        <a:rPr lang="en-US" sz="1400" baseline="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&gt; 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Women's_Shoes</a:t>
                      </a:r>
                      <a:r>
                        <a:rPr lang="en-US" sz="1400" baseline="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&gt; Shoes | 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Conf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: 4.72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sneaker low top perforated marc neck [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roll sapphire tank robin ruffle petite profile</a:t>
                      </a:r>
                      <a:r>
                        <a:rPr lang="en-US" sz="1400" dirty="0" smtClean="0"/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Boots &gt; 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Girl's_Shoes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 &gt; Kids_&amp;_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Baby_Shoes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 &gt; Shoes | 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: 43.29</a:t>
                      </a:r>
                    </a:p>
                    <a:p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Sneakers_&amp;_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Athletic_Shoes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Men's_Shoes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Shoes |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: 30.99</a:t>
                      </a:r>
                    </a:p>
                    <a:p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Sneakers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Women's_Shoes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&gt; Shoes |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: 22.25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tan polyurethane life saddle stride bed [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lux brandy women rustic galaxy teak 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stu</a:t>
                      </a:r>
                      <a:r>
                        <a:rPr lang="en-US" sz="1400" dirty="0" smtClean="0"/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Flats &gt; 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Women's_Shoes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 &gt; Shoes | 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: 29.48</a:t>
                      </a:r>
                    </a:p>
                    <a:p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Boots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Women's_Shoes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Shoes |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: 24.57</a:t>
                      </a:r>
                    </a:p>
                    <a:p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Shoes |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: 6.67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 reaction york </a:t>
                      </a:r>
                      <a:r>
                        <a:rPr lang="en-US" sz="1400" dirty="0" err="1" smtClean="0"/>
                        <a:t>ak</a:t>
                      </a:r>
                      <a:r>
                        <a:rPr lang="en-US" sz="1400" dirty="0" smtClean="0"/>
                        <a:t> driving </a:t>
                      </a:r>
                      <a:r>
                        <a:rPr lang="en-US" sz="1400" dirty="0" err="1" smtClean="0"/>
                        <a:t>steven</a:t>
                      </a:r>
                      <a:r>
                        <a:rPr lang="en-US" sz="1400" dirty="0" smtClean="0"/>
                        <a:t> [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rust polished </a:t>
                      </a:r>
                      <a:r>
                        <a:rPr lang="en-US" sz="1400" dirty="0" err="1" smtClean="0">
                          <a:solidFill>
                            <a:srgbClr val="7F7F7F"/>
                          </a:solidFill>
                        </a:rPr>
                        <a:t>ny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 wallet belt key unlisted</a:t>
                      </a:r>
                      <a:r>
                        <a:rPr lang="en-US" sz="1400" dirty="0" smtClean="0"/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Sneakers_&amp;_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Athletic_Shoes</a:t>
                      </a:r>
                      <a:r>
                        <a:rPr lang="en-US" sz="1400" b="1" kern="1200" baseline="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Men's_Shoes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 &gt; Shoes | 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: 53.92</a:t>
                      </a:r>
                    </a:p>
                    <a:p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Sandals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Women's_Shoes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Shoes |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: 26.13</a:t>
                      </a:r>
                    </a:p>
                    <a:p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Boots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Women's_Shoes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&gt; Shoes |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: 4.27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5644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original rose bone mark lizard copper [</a:t>
                      </a:r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company tobacco croc luggage classics</a:t>
                      </a:r>
                      <a:r>
                        <a:rPr lang="en-US" sz="1400" dirty="0" smtClean="0"/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Climbing</a:t>
                      </a:r>
                      <a:r>
                        <a:rPr lang="en-US" sz="1400" b="1" kern="1200" baseline="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Men's_Shoes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 &gt; Shoes | </a:t>
                      </a:r>
                      <a:r>
                        <a:rPr lang="en-US" sz="1400" b="1" kern="1200" dirty="0" err="1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b="1" kern="1200" dirty="0" smtClean="0">
                          <a:solidFill>
                            <a:srgbClr val="3366FF"/>
                          </a:solidFill>
                          <a:latin typeface="+mn-lt"/>
                          <a:ea typeface="+mn-ea"/>
                          <a:cs typeface="+mn-cs"/>
                        </a:rPr>
                        <a:t>: 57.21</a:t>
                      </a:r>
                    </a:p>
                    <a:p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Loafers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Men's_Shoes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Shoes |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: 12.47</a:t>
                      </a:r>
                    </a:p>
                    <a:p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Boots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Women's_Shoes</a:t>
                      </a:r>
                      <a:r>
                        <a:rPr lang="en-US" sz="1400" kern="1200" baseline="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&gt; Shoes | </a:t>
                      </a:r>
                      <a:r>
                        <a:rPr lang="en-US" sz="1400" kern="1200" dirty="0" err="1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400" kern="1200" dirty="0" smtClean="0">
                          <a:solidFill>
                            <a:srgbClr val="7F7F7F"/>
                          </a:solidFill>
                          <a:latin typeface="+mn-lt"/>
                          <a:ea typeface="+mn-ea"/>
                          <a:cs typeface="+mn-cs"/>
                        </a:rPr>
                        <a:t>: 7.56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ounded Rectangular Callout 2"/>
          <p:cNvSpPr/>
          <p:nvPr/>
        </p:nvSpPr>
        <p:spPr>
          <a:xfrm>
            <a:off x="7809726" y="3296433"/>
            <a:ext cx="1334274" cy="472849"/>
          </a:xfrm>
          <a:prstGeom prst="wedgeRoundRectCallout">
            <a:avLst>
              <a:gd name="adj1" fmla="val -74303"/>
              <a:gd name="adj2" fmla="val -20519"/>
              <a:gd name="adj3" fmla="val 16667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Suspect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7809726" y="4772811"/>
            <a:ext cx="1334274" cy="455550"/>
          </a:xfrm>
          <a:prstGeom prst="wedgeRoundRectCallout">
            <a:avLst>
              <a:gd name="adj1" fmla="val -74303"/>
              <a:gd name="adj2" fmla="val -20519"/>
              <a:gd name="adj3" fmla="val 16667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Suspect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60"/>
            <a:ext cx="9144000" cy="844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16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0285" y="2656899"/>
            <a:ext cx="8115924" cy="1569660"/>
          </a:xfrm>
          <a:prstGeom prst="rect">
            <a:avLst/>
          </a:prstGeom>
          <a:solidFill>
            <a:srgbClr val="EEEC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Topic modeling can be very useful in identifying</a:t>
            </a:r>
          </a:p>
          <a:p>
            <a:pPr algn="ctr"/>
            <a:r>
              <a:rPr lang="en-US" sz="3200" dirty="0" smtClean="0"/>
              <a:t>topics which are orthogonal to </a:t>
            </a:r>
            <a:r>
              <a:rPr lang="en-US" sz="3200" dirty="0"/>
              <a:t>a</a:t>
            </a:r>
            <a:r>
              <a:rPr lang="en-US" sz="3200" dirty="0" smtClean="0"/>
              <a:t> “Shoes”</a:t>
            </a:r>
          </a:p>
          <a:p>
            <a:pPr algn="ctr"/>
            <a:r>
              <a:rPr lang="en-US" sz="3200" i="1" dirty="0" smtClean="0"/>
              <a:t>concept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37652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3213100"/>
            <a:ext cx="3314700" cy="41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130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8544" y="5460408"/>
            <a:ext cx="2390398" cy="707886"/>
          </a:xfrm>
          <a:prstGeom prst="rect">
            <a:avLst/>
          </a:prstGeom>
          <a:solidFill>
            <a:srgbClr val="EEEC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9.4 million listings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29,000 leaf nodes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8544" y="3628842"/>
            <a:ext cx="8085266" cy="1877437"/>
          </a:xfrm>
          <a:prstGeom prst="rect">
            <a:avLst/>
          </a:prstGeom>
          <a:solidFill>
            <a:srgbClr val="EEEC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Publicly available product listing dataset for academic research is being processed to validate the classification experiments</a:t>
            </a:r>
          </a:p>
          <a:p>
            <a:pPr algn="r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http://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jmcauley.ucsd.edu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/data/amazon/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544" y="2255705"/>
            <a:ext cx="3736920" cy="1077218"/>
          </a:xfrm>
          <a:prstGeom prst="rect">
            <a:avLst/>
          </a:prstGeom>
          <a:solidFill>
            <a:srgbClr val="EEEC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</a:rPr>
              <a:t>Category: Apparel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GBT:  Precision, F1 – 85.97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CNN: Precision, F1 – 86.47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544" y="733916"/>
            <a:ext cx="8085266" cy="1569660"/>
          </a:xfrm>
          <a:prstGeom prst="rect">
            <a:avLst/>
          </a:prstGeom>
          <a:solidFill>
            <a:srgbClr val="EEEC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Experiments using Deep Learning being conducted on the smaller Slice dataset by ASI, </a:t>
            </a:r>
          </a:p>
          <a:p>
            <a:r>
              <a:rPr lang="en-US" sz="3200" b="1" dirty="0" smtClean="0"/>
              <a:t>Yandi Xia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</a:rPr>
              <a:t>wesome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</a:rPr>
              <a:t>ummer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</a:rPr>
              <a:t>ntern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5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3263900"/>
            <a:ext cx="2908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5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5" y="1442491"/>
            <a:ext cx="3748122" cy="425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5" y="2199279"/>
            <a:ext cx="4076706" cy="2074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75" y="5133453"/>
            <a:ext cx="3188968" cy="648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Callout 11"/>
          <p:cNvSpPr/>
          <p:nvPr/>
        </p:nvSpPr>
        <p:spPr>
          <a:xfrm>
            <a:off x="1693483" y="4386442"/>
            <a:ext cx="2539914" cy="648379"/>
          </a:xfrm>
          <a:prstGeom prst="wedgeEllipseCallout">
            <a:avLst>
              <a:gd name="adj1" fmla="val -35881"/>
              <a:gd name="adj2" fmla="val -80113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Stage-wise additive function</a:t>
            </a:r>
            <a:endParaRPr lang="en-US" b="1" dirty="0"/>
          </a:p>
        </p:txBody>
      </p:sp>
      <p:sp>
        <p:nvSpPr>
          <p:cNvPr id="17" name="Oval 16"/>
          <p:cNvSpPr/>
          <p:nvPr/>
        </p:nvSpPr>
        <p:spPr>
          <a:xfrm>
            <a:off x="6202268" y="1330285"/>
            <a:ext cx="1539498" cy="9123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Meal contains high fiber veggies?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204977" y="2741488"/>
            <a:ext cx="1647734" cy="9123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Meal contains whole wheat pasta?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997965" y="2741488"/>
            <a:ext cx="1830966" cy="9123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Meal contains bread, butter and olive oil?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05562" y="4200761"/>
            <a:ext cx="1647734" cy="9123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Meal contains grilled fish?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stCxn id="17" idx="4"/>
            <a:endCxn id="20" idx="0"/>
          </p:cNvCxnSpPr>
          <p:nvPr/>
        </p:nvCxnSpPr>
        <p:spPr>
          <a:xfrm flipH="1">
            <a:off x="5913448" y="2242630"/>
            <a:ext cx="1058569" cy="498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4"/>
            <a:endCxn id="19" idx="0"/>
          </p:cNvCxnSpPr>
          <p:nvPr/>
        </p:nvCxnSpPr>
        <p:spPr>
          <a:xfrm>
            <a:off x="6972017" y="2242630"/>
            <a:ext cx="1056827" cy="498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4"/>
            <a:endCxn id="38" idx="0"/>
          </p:cNvCxnSpPr>
          <p:nvPr/>
        </p:nvCxnSpPr>
        <p:spPr>
          <a:xfrm flipH="1">
            <a:off x="5251834" y="3653833"/>
            <a:ext cx="661614" cy="6214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4"/>
            <a:endCxn id="21" idx="0"/>
          </p:cNvCxnSpPr>
          <p:nvPr/>
        </p:nvCxnSpPr>
        <p:spPr>
          <a:xfrm>
            <a:off x="5913448" y="3653833"/>
            <a:ext cx="915981" cy="546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4"/>
            <a:endCxn id="37" idx="0"/>
          </p:cNvCxnSpPr>
          <p:nvPr/>
        </p:nvCxnSpPr>
        <p:spPr>
          <a:xfrm>
            <a:off x="6829429" y="5113106"/>
            <a:ext cx="3441" cy="567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Frame 36"/>
          <p:cNvSpPr/>
          <p:nvPr/>
        </p:nvSpPr>
        <p:spPr>
          <a:xfrm>
            <a:off x="6263483" y="5680380"/>
            <a:ext cx="1138774" cy="681377"/>
          </a:xfrm>
          <a:prstGeom prst="fram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Healthy meal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Frame 37"/>
          <p:cNvSpPr/>
          <p:nvPr/>
        </p:nvSpPr>
        <p:spPr>
          <a:xfrm>
            <a:off x="4584416" y="4275275"/>
            <a:ext cx="1334835" cy="68137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Unhealthy meal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19" idx="4"/>
            <a:endCxn id="44" idx="0"/>
          </p:cNvCxnSpPr>
          <p:nvPr/>
        </p:nvCxnSpPr>
        <p:spPr>
          <a:xfrm>
            <a:off x="8028844" y="3653833"/>
            <a:ext cx="370910" cy="548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Frame 43"/>
          <p:cNvSpPr/>
          <p:nvPr/>
        </p:nvSpPr>
        <p:spPr>
          <a:xfrm>
            <a:off x="7830367" y="4202469"/>
            <a:ext cx="1138774" cy="681377"/>
          </a:xfrm>
          <a:prstGeom prst="frame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Healthy meal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42103" y="219927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135816" y="368321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360926" y="3650675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005562" y="2199279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147120" y="367088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83550" y="515811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53" name="Curved Connector 52"/>
          <p:cNvCxnSpPr>
            <a:endCxn id="17" idx="0"/>
          </p:cNvCxnSpPr>
          <p:nvPr/>
        </p:nvCxnSpPr>
        <p:spPr>
          <a:xfrm rot="10800000" flipV="1">
            <a:off x="6972017" y="1035635"/>
            <a:ext cx="858350" cy="294650"/>
          </a:xfrm>
          <a:prstGeom prst="curvedConnector2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373" y="960976"/>
            <a:ext cx="177800" cy="1397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2104" y="5776909"/>
            <a:ext cx="1527038" cy="576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3974"/>
            <a:ext cx="9144000" cy="431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Left Bracket 2"/>
          <p:cNvSpPr/>
          <p:nvPr/>
        </p:nvSpPr>
        <p:spPr>
          <a:xfrm>
            <a:off x="8097800" y="678094"/>
            <a:ext cx="150756" cy="14301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ket 3"/>
          <p:cNvSpPr/>
          <p:nvPr/>
        </p:nvSpPr>
        <p:spPr>
          <a:xfrm>
            <a:off x="8951351" y="678094"/>
            <a:ext cx="116431" cy="143016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60535" y="690423"/>
            <a:ext cx="94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carrot</a:t>
            </a:r>
            <a:r>
              <a:rPr lang="en-US" dirty="0" smtClean="0"/>
              <a:t>:1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057942" y="953784"/>
            <a:ext cx="104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salmon:1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062382" y="1476054"/>
            <a:ext cx="947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butter:3</a:t>
            </a:r>
          </a:p>
          <a:p>
            <a:pPr algn="ctr"/>
            <a:r>
              <a:rPr lang="en-US" dirty="0" smtClean="0"/>
              <a:t>pasta: 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358119" y="121215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1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5" y="1442491"/>
            <a:ext cx="3748122" cy="425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5" y="2199279"/>
            <a:ext cx="4076706" cy="2074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75" y="5133453"/>
            <a:ext cx="3188968" cy="648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Callout 11"/>
          <p:cNvSpPr/>
          <p:nvPr/>
        </p:nvSpPr>
        <p:spPr>
          <a:xfrm>
            <a:off x="1693483" y="4386442"/>
            <a:ext cx="2539914" cy="648379"/>
          </a:xfrm>
          <a:prstGeom prst="wedgeEllipseCallout">
            <a:avLst>
              <a:gd name="adj1" fmla="val -35881"/>
              <a:gd name="adj2" fmla="val -80113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Stage-wise additive function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6148150" y="1330285"/>
            <a:ext cx="1647734" cy="9123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Meal contains grilled fish?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21" idx="4"/>
            <a:endCxn id="37" idx="0"/>
          </p:cNvCxnSpPr>
          <p:nvPr/>
        </p:nvCxnSpPr>
        <p:spPr>
          <a:xfrm>
            <a:off x="6972017" y="2242630"/>
            <a:ext cx="19004" cy="700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Frame 36"/>
          <p:cNvSpPr/>
          <p:nvPr/>
        </p:nvSpPr>
        <p:spPr>
          <a:xfrm>
            <a:off x="6421634" y="2943344"/>
            <a:ext cx="1138774" cy="681377"/>
          </a:xfrm>
          <a:prstGeom prst="frame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Healthy meal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49623" y="234710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53" name="Curved Connector 52"/>
          <p:cNvCxnSpPr/>
          <p:nvPr/>
        </p:nvCxnSpPr>
        <p:spPr>
          <a:xfrm rot="10800000" flipV="1">
            <a:off x="6972017" y="1035635"/>
            <a:ext cx="858350" cy="294650"/>
          </a:xfrm>
          <a:prstGeom prst="curvedConnector2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373" y="960976"/>
            <a:ext cx="177800" cy="1397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3998" y="3048078"/>
            <a:ext cx="1527038" cy="576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3974"/>
            <a:ext cx="9144000" cy="431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Left Bracket 2"/>
          <p:cNvSpPr/>
          <p:nvPr/>
        </p:nvSpPr>
        <p:spPr>
          <a:xfrm>
            <a:off x="8097800" y="678094"/>
            <a:ext cx="150756" cy="14301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ket 3"/>
          <p:cNvSpPr/>
          <p:nvPr/>
        </p:nvSpPr>
        <p:spPr>
          <a:xfrm>
            <a:off x="8951351" y="678094"/>
            <a:ext cx="116431" cy="143016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65832" y="690423"/>
            <a:ext cx="93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carrot:1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049320" y="953784"/>
            <a:ext cx="106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salmon</a:t>
            </a:r>
            <a:r>
              <a:rPr lang="en-US" dirty="0" smtClean="0"/>
              <a:t>:1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062382" y="1476054"/>
            <a:ext cx="947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butter:3</a:t>
            </a:r>
          </a:p>
          <a:p>
            <a:pPr algn="ctr"/>
            <a:r>
              <a:rPr lang="en-US" dirty="0" smtClean="0"/>
              <a:t>pasta: 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358119" y="121215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3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982920"/>
              </p:ext>
            </p:extLst>
          </p:nvPr>
        </p:nvGraphicFramePr>
        <p:xfrm>
          <a:off x="0" y="961340"/>
          <a:ext cx="9144000" cy="528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739781" y="1861677"/>
            <a:ext cx="5905917" cy="1232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9142" y="5448993"/>
            <a:ext cx="4833787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NEW FEATURES</a:t>
            </a:r>
            <a:r>
              <a:rPr lang="en-US" sz="1600" b="1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Individual words minus standard English stopwords and words which appear in &lt;= 10 listings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Leaf node of the available breadcrumbs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List price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134699" y="2310205"/>
            <a:ext cx="351303" cy="144556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0" y="81060"/>
            <a:ext cx="1193800" cy="40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366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5" y="1442491"/>
            <a:ext cx="3748122" cy="425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5" y="2199279"/>
            <a:ext cx="4076706" cy="2074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75" y="5133453"/>
            <a:ext cx="3188968" cy="648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Callout 11"/>
          <p:cNvSpPr/>
          <p:nvPr/>
        </p:nvSpPr>
        <p:spPr>
          <a:xfrm>
            <a:off x="1693483" y="4386442"/>
            <a:ext cx="2539914" cy="648379"/>
          </a:xfrm>
          <a:prstGeom prst="wedgeEllipseCallout">
            <a:avLst>
              <a:gd name="adj1" fmla="val -35881"/>
              <a:gd name="adj2" fmla="val -80113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Stage-wise additive function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6070675" y="1323653"/>
            <a:ext cx="1830966" cy="9123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Meal contains bread, butter and olive oil?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78272" y="2782926"/>
            <a:ext cx="1647734" cy="9123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Meal contains grilled fish?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20" idx="4"/>
            <a:endCxn id="38" idx="0"/>
          </p:cNvCxnSpPr>
          <p:nvPr/>
        </p:nvCxnSpPr>
        <p:spPr>
          <a:xfrm flipH="1">
            <a:off x="6324544" y="2235998"/>
            <a:ext cx="661614" cy="6214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4"/>
            <a:endCxn id="21" idx="0"/>
          </p:cNvCxnSpPr>
          <p:nvPr/>
        </p:nvCxnSpPr>
        <p:spPr>
          <a:xfrm>
            <a:off x="6986158" y="2235998"/>
            <a:ext cx="915981" cy="546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4"/>
          </p:cNvCxnSpPr>
          <p:nvPr/>
        </p:nvCxnSpPr>
        <p:spPr>
          <a:xfrm>
            <a:off x="7902139" y="3695271"/>
            <a:ext cx="3441" cy="567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Frame 36"/>
          <p:cNvSpPr/>
          <p:nvPr/>
        </p:nvSpPr>
        <p:spPr>
          <a:xfrm>
            <a:off x="7336193" y="4262545"/>
            <a:ext cx="1138774" cy="681377"/>
          </a:xfrm>
          <a:prstGeom prst="fram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Healthy meal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Frame 37"/>
          <p:cNvSpPr/>
          <p:nvPr/>
        </p:nvSpPr>
        <p:spPr>
          <a:xfrm>
            <a:off x="5657126" y="2857440"/>
            <a:ext cx="1334835" cy="681377"/>
          </a:xfrm>
          <a:prstGeom prst="frame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Unhealthy meal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08526" y="226537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433636" y="2232840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856260" y="374027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53" name="Curved Connector 52"/>
          <p:cNvCxnSpPr/>
          <p:nvPr/>
        </p:nvCxnSpPr>
        <p:spPr>
          <a:xfrm rot="10800000" flipV="1">
            <a:off x="6972017" y="1035635"/>
            <a:ext cx="858350" cy="294650"/>
          </a:xfrm>
          <a:prstGeom prst="curvedConnector2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373" y="960976"/>
            <a:ext cx="177800" cy="1397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2291" y="4335894"/>
            <a:ext cx="1527038" cy="576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3974"/>
            <a:ext cx="9144000" cy="431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Left Bracket 2"/>
          <p:cNvSpPr/>
          <p:nvPr/>
        </p:nvSpPr>
        <p:spPr>
          <a:xfrm>
            <a:off x="8097800" y="678094"/>
            <a:ext cx="150756" cy="143016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ket 3"/>
          <p:cNvSpPr/>
          <p:nvPr/>
        </p:nvSpPr>
        <p:spPr>
          <a:xfrm>
            <a:off x="8951351" y="678094"/>
            <a:ext cx="116431" cy="1430163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65832" y="690423"/>
            <a:ext cx="93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carrot:1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057942" y="953784"/>
            <a:ext cx="104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salmon:1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055788" y="1476054"/>
            <a:ext cx="96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butter</a:t>
            </a:r>
            <a:r>
              <a:rPr lang="en-US" dirty="0" smtClean="0"/>
              <a:t>:3</a:t>
            </a:r>
          </a:p>
          <a:p>
            <a:pPr algn="ctr"/>
            <a:r>
              <a:rPr lang="en-US" dirty="0" smtClean="0"/>
              <a:t>pasta: 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358119" y="1212155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1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stCxn id="23" idx="3"/>
            <a:endCxn id="72" idx="1"/>
          </p:cNvCxnSpPr>
          <p:nvPr/>
        </p:nvCxnSpPr>
        <p:spPr>
          <a:xfrm>
            <a:off x="1383083" y="4731900"/>
            <a:ext cx="2396829" cy="31195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30" idx="3"/>
            <a:endCxn id="72" idx="0"/>
          </p:cNvCxnSpPr>
          <p:nvPr/>
        </p:nvCxnSpPr>
        <p:spPr>
          <a:xfrm>
            <a:off x="5022157" y="3029964"/>
            <a:ext cx="235083" cy="1813836"/>
          </a:xfrm>
          <a:prstGeom prst="line">
            <a:avLst/>
          </a:prstGeom>
          <a:ln>
            <a:solidFill>
              <a:srgbClr val="948A54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6732240" y="3763680"/>
            <a:ext cx="2106263" cy="1440159"/>
          </a:xfrm>
          <a:custGeom>
            <a:avLst/>
            <a:gdLst>
              <a:gd name="connsiteX0" fmla="*/ 1893102 w 2208654"/>
              <a:gd name="connsiteY0" fmla="*/ 0 h 1366338"/>
              <a:gd name="connsiteX1" fmla="*/ 2164686 w 2208654"/>
              <a:gd name="connsiteY1" fmla="*/ 622970 h 1366338"/>
              <a:gd name="connsiteX2" fmla="*/ 1078349 w 2208654"/>
              <a:gd name="connsiteY2" fmla="*/ 1325809 h 1366338"/>
              <a:gd name="connsiteX3" fmla="*/ 0 w 2208654"/>
              <a:gd name="connsiteY3" fmla="*/ 1285875 h 1366338"/>
              <a:gd name="connsiteX4" fmla="*/ 0 w 2208654"/>
              <a:gd name="connsiteY4" fmla="*/ 1285875 h 136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654" h="1366338">
                <a:moveTo>
                  <a:pt x="1893102" y="0"/>
                </a:moveTo>
                <a:cubicBezTo>
                  <a:pt x="2096790" y="201001"/>
                  <a:pt x="2300478" y="402002"/>
                  <a:pt x="2164686" y="622970"/>
                </a:cubicBezTo>
                <a:cubicBezTo>
                  <a:pt x="2028894" y="843938"/>
                  <a:pt x="1439130" y="1215325"/>
                  <a:pt x="1078349" y="1325809"/>
                </a:cubicBezTo>
                <a:cubicBezTo>
                  <a:pt x="717568" y="1436293"/>
                  <a:pt x="0" y="1285875"/>
                  <a:pt x="0" y="1285875"/>
                </a:cubicBezTo>
                <a:lnTo>
                  <a:pt x="0" y="1285875"/>
                </a:lnTo>
              </a:path>
            </a:pathLst>
          </a:custGeom>
          <a:ln>
            <a:solidFill>
              <a:srgbClr val="948A54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16697" y="3331313"/>
            <a:ext cx="349687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46C0A"/>
                </a:solidFill>
              </a:rPr>
              <a:t>…</a:t>
            </a:r>
            <a:endParaRPr lang="en-US" b="1" dirty="0">
              <a:solidFill>
                <a:srgbClr val="E46C0A"/>
              </a:solidFill>
            </a:endParaRPr>
          </a:p>
        </p:txBody>
      </p:sp>
      <p:sp>
        <p:nvSpPr>
          <p:cNvPr id="9" name="Teardrop 8"/>
          <p:cNvSpPr/>
          <p:nvPr/>
        </p:nvSpPr>
        <p:spPr>
          <a:xfrm rot="19037009">
            <a:off x="2450775" y="2625448"/>
            <a:ext cx="480131" cy="410991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K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10" name="Teardrop 9"/>
          <p:cNvSpPr/>
          <p:nvPr/>
        </p:nvSpPr>
        <p:spPr>
          <a:xfrm rot="19037009">
            <a:off x="1584490" y="2625922"/>
            <a:ext cx="492592" cy="439273"/>
          </a:xfrm>
          <a:prstGeom prst="teardrop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w</a:t>
            </a:r>
            <a:r>
              <a:rPr lang="en-US" sz="800" baseline="-25000" dirty="0" smtClean="0">
                <a:solidFill>
                  <a:srgbClr val="000000"/>
                </a:solidFill>
              </a:rPr>
              <a:t>2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11" name="Teardrop 10"/>
          <p:cNvSpPr/>
          <p:nvPr/>
        </p:nvSpPr>
        <p:spPr>
          <a:xfrm rot="19037009">
            <a:off x="923537" y="2621611"/>
            <a:ext cx="473623" cy="423271"/>
          </a:xfrm>
          <a:prstGeom prst="teardrop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</a:t>
            </a:r>
            <a:r>
              <a:rPr lang="en-US" sz="800" baseline="-25000" dirty="0" smtClean="0">
                <a:solidFill>
                  <a:schemeClr val="tx1"/>
                </a:solidFill>
              </a:rPr>
              <a:t>1</a:t>
            </a:r>
            <a:endParaRPr lang="en-U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endCxn id="11" idx="7"/>
          </p:cNvCxnSpPr>
          <p:nvPr/>
        </p:nvCxnSpPr>
        <p:spPr>
          <a:xfrm flipH="1">
            <a:off x="1190771" y="2206182"/>
            <a:ext cx="660040" cy="31092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0" idx="7"/>
          </p:cNvCxnSpPr>
          <p:nvPr/>
        </p:nvCxnSpPr>
        <p:spPr>
          <a:xfrm>
            <a:off x="1850809" y="2206182"/>
            <a:ext cx="11940" cy="3109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50809" y="2206182"/>
            <a:ext cx="412313" cy="31092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9" idx="7"/>
          </p:cNvCxnSpPr>
          <p:nvPr/>
        </p:nvCxnSpPr>
        <p:spPr>
          <a:xfrm>
            <a:off x="1862749" y="2206182"/>
            <a:ext cx="865070" cy="31092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17640" y="245331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ardrop 16"/>
          <p:cNvSpPr/>
          <p:nvPr/>
        </p:nvSpPr>
        <p:spPr>
          <a:xfrm rot="19037009">
            <a:off x="1651435" y="3306979"/>
            <a:ext cx="561676" cy="475200"/>
          </a:xfrm>
          <a:prstGeom prst="teardrop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w</a:t>
            </a:r>
            <a:r>
              <a:rPr lang="en-US" sz="800" baseline="-25000" dirty="0" smtClean="0">
                <a:solidFill>
                  <a:srgbClr val="000000"/>
                </a:solidFill>
              </a:rPr>
              <a:t>1N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18" name="Teardrop 17"/>
          <p:cNvSpPr/>
          <p:nvPr/>
        </p:nvSpPr>
        <p:spPr>
          <a:xfrm rot="19037009">
            <a:off x="716112" y="3333552"/>
            <a:ext cx="508768" cy="444429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11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cxnSp>
        <p:nvCxnSpPr>
          <p:cNvPr id="19" name="Straight Connector 18"/>
          <p:cNvCxnSpPr>
            <a:stCxn id="11" idx="3"/>
            <a:endCxn id="18" idx="7"/>
          </p:cNvCxnSpPr>
          <p:nvPr/>
        </p:nvCxnSpPr>
        <p:spPr>
          <a:xfrm flipH="1">
            <a:off x="1006653" y="3056790"/>
            <a:ext cx="132183" cy="16314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3"/>
          </p:cNvCxnSpPr>
          <p:nvPr/>
        </p:nvCxnSpPr>
        <p:spPr>
          <a:xfrm>
            <a:off x="1138836" y="3056790"/>
            <a:ext cx="290694" cy="23779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3"/>
            <a:endCxn id="17" idx="7"/>
          </p:cNvCxnSpPr>
          <p:nvPr/>
        </p:nvCxnSpPr>
        <p:spPr>
          <a:xfrm>
            <a:off x="1138836" y="3056790"/>
            <a:ext cx="838593" cy="1227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ardrop 21"/>
          <p:cNvSpPr/>
          <p:nvPr/>
        </p:nvSpPr>
        <p:spPr>
          <a:xfrm rot="19037009">
            <a:off x="1793695" y="4077822"/>
            <a:ext cx="561675" cy="513885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1NP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23" name="Teardrop 22"/>
          <p:cNvSpPr/>
          <p:nvPr/>
        </p:nvSpPr>
        <p:spPr>
          <a:xfrm rot="19037009">
            <a:off x="1123740" y="4185301"/>
            <a:ext cx="527534" cy="552904"/>
          </a:xfrm>
          <a:prstGeom prst="teardrop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</a:t>
            </a:r>
            <a:r>
              <a:rPr lang="en-US" sz="800" baseline="-25000" dirty="0" smtClean="0">
                <a:solidFill>
                  <a:schemeClr val="bg1"/>
                </a:solidFill>
              </a:rPr>
              <a:t>1N2</a:t>
            </a:r>
            <a:endParaRPr lang="en-US" sz="800" baseline="-25000" dirty="0">
              <a:solidFill>
                <a:schemeClr val="bg1"/>
              </a:solidFill>
            </a:endParaRPr>
          </a:p>
        </p:txBody>
      </p:sp>
      <p:sp>
        <p:nvSpPr>
          <p:cNvPr id="24" name="Teardrop 23"/>
          <p:cNvSpPr/>
          <p:nvPr/>
        </p:nvSpPr>
        <p:spPr>
          <a:xfrm rot="19037009">
            <a:off x="477032" y="4186373"/>
            <a:ext cx="542618" cy="403801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1N1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cxnSp>
        <p:nvCxnSpPr>
          <p:cNvPr id="25" name="Straight Connector 24"/>
          <p:cNvCxnSpPr>
            <a:endCxn id="24" idx="7"/>
          </p:cNvCxnSpPr>
          <p:nvPr/>
        </p:nvCxnSpPr>
        <p:spPr>
          <a:xfrm flipH="1">
            <a:off x="810713" y="3806732"/>
            <a:ext cx="1147630" cy="2491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3" idx="7"/>
          </p:cNvCxnSpPr>
          <p:nvPr/>
        </p:nvCxnSpPr>
        <p:spPr>
          <a:xfrm flipH="1">
            <a:off x="1393764" y="3806732"/>
            <a:ext cx="564580" cy="27297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2" idx="7"/>
          </p:cNvCxnSpPr>
          <p:nvPr/>
        </p:nvCxnSpPr>
        <p:spPr>
          <a:xfrm>
            <a:off x="1958343" y="3806732"/>
            <a:ext cx="148224" cy="1487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ardrop 27"/>
          <p:cNvSpPr/>
          <p:nvPr/>
        </p:nvSpPr>
        <p:spPr>
          <a:xfrm rot="19037009">
            <a:off x="2305821" y="3324352"/>
            <a:ext cx="501563" cy="444429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21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cxnSp>
        <p:nvCxnSpPr>
          <p:cNvPr id="29" name="Straight Connector 28"/>
          <p:cNvCxnSpPr>
            <a:stCxn id="10" idx="2"/>
            <a:endCxn id="28" idx="7"/>
          </p:cNvCxnSpPr>
          <p:nvPr/>
        </p:nvCxnSpPr>
        <p:spPr>
          <a:xfrm>
            <a:off x="1979781" y="3006930"/>
            <a:ext cx="610331" cy="20624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ardrop 29"/>
          <p:cNvSpPr/>
          <p:nvPr/>
        </p:nvSpPr>
        <p:spPr>
          <a:xfrm rot="19037009">
            <a:off x="4808239" y="2602554"/>
            <a:ext cx="480131" cy="410991"/>
          </a:xfrm>
          <a:prstGeom prst="teardrop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FFFFFF"/>
                </a:solidFill>
              </a:rPr>
              <a:t>D</a:t>
            </a:r>
            <a:r>
              <a:rPr lang="en-US" sz="800" baseline="-25000" dirty="0" smtClean="0">
                <a:solidFill>
                  <a:srgbClr val="FFFFFF"/>
                </a:solidFill>
              </a:rPr>
              <a:t>K</a:t>
            </a:r>
            <a:endParaRPr lang="en-US" sz="800" baseline="-25000" dirty="0">
              <a:solidFill>
                <a:srgbClr val="FFFFFF"/>
              </a:solidFill>
            </a:endParaRPr>
          </a:p>
        </p:txBody>
      </p:sp>
      <p:sp>
        <p:nvSpPr>
          <p:cNvPr id="31" name="Teardrop 30"/>
          <p:cNvSpPr/>
          <p:nvPr/>
        </p:nvSpPr>
        <p:spPr>
          <a:xfrm rot="19037009">
            <a:off x="3731849" y="2621611"/>
            <a:ext cx="473623" cy="423271"/>
          </a:xfrm>
          <a:prstGeom prst="teardrop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</a:t>
            </a:r>
            <a:r>
              <a:rPr lang="en-US" sz="800" baseline="-25000" dirty="0" smtClean="0">
                <a:solidFill>
                  <a:schemeClr val="tx1"/>
                </a:solidFill>
              </a:rPr>
              <a:t>1</a:t>
            </a:r>
            <a:endParaRPr lang="en-US" sz="800" baseline="-250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>
            <a:endCxn id="31" idx="7"/>
          </p:cNvCxnSpPr>
          <p:nvPr/>
        </p:nvCxnSpPr>
        <p:spPr>
          <a:xfrm flipH="1">
            <a:off x="3999083" y="2206182"/>
            <a:ext cx="660040" cy="31092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0" idx="7"/>
          </p:cNvCxnSpPr>
          <p:nvPr/>
        </p:nvCxnSpPr>
        <p:spPr>
          <a:xfrm>
            <a:off x="4659121" y="2206182"/>
            <a:ext cx="426162" cy="28803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ardrop 33"/>
          <p:cNvSpPr/>
          <p:nvPr/>
        </p:nvSpPr>
        <p:spPr>
          <a:xfrm rot="19037009">
            <a:off x="4459747" y="3306979"/>
            <a:ext cx="561676" cy="475200"/>
          </a:xfrm>
          <a:prstGeom prst="teardrop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w</a:t>
            </a:r>
            <a:r>
              <a:rPr lang="en-US" sz="800" baseline="-25000" dirty="0" smtClean="0">
                <a:solidFill>
                  <a:srgbClr val="000000"/>
                </a:solidFill>
              </a:rPr>
              <a:t>1N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35" name="Teardrop 34"/>
          <p:cNvSpPr/>
          <p:nvPr/>
        </p:nvSpPr>
        <p:spPr>
          <a:xfrm rot="19037009">
            <a:off x="3524424" y="3333552"/>
            <a:ext cx="508768" cy="444429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11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1" idx="3"/>
            <a:endCxn id="35" idx="7"/>
          </p:cNvCxnSpPr>
          <p:nvPr/>
        </p:nvCxnSpPr>
        <p:spPr>
          <a:xfrm flipH="1">
            <a:off x="3814965" y="3056790"/>
            <a:ext cx="132183" cy="16314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</p:cNvCxnSpPr>
          <p:nvPr/>
        </p:nvCxnSpPr>
        <p:spPr>
          <a:xfrm>
            <a:off x="3947148" y="3056790"/>
            <a:ext cx="290694" cy="23779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3"/>
            <a:endCxn id="34" idx="7"/>
          </p:cNvCxnSpPr>
          <p:nvPr/>
        </p:nvCxnSpPr>
        <p:spPr>
          <a:xfrm>
            <a:off x="3947148" y="3056790"/>
            <a:ext cx="838593" cy="1227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125009" y="3331313"/>
            <a:ext cx="349687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46C0A"/>
                </a:solidFill>
              </a:rPr>
              <a:t>…</a:t>
            </a:r>
            <a:endParaRPr lang="en-US" b="1" dirty="0">
              <a:solidFill>
                <a:srgbClr val="E46C0A"/>
              </a:solidFill>
            </a:endParaRPr>
          </a:p>
        </p:txBody>
      </p:sp>
      <p:sp>
        <p:nvSpPr>
          <p:cNvPr id="40" name="Teardrop 39"/>
          <p:cNvSpPr/>
          <p:nvPr/>
        </p:nvSpPr>
        <p:spPr>
          <a:xfrm rot="19037009">
            <a:off x="4602007" y="4077822"/>
            <a:ext cx="561675" cy="513885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1NP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41" name="Teardrop 40"/>
          <p:cNvSpPr/>
          <p:nvPr/>
        </p:nvSpPr>
        <p:spPr>
          <a:xfrm rot="19037009">
            <a:off x="3922975" y="4188849"/>
            <a:ext cx="523251" cy="515193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1N2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42" name="Teardrop 41"/>
          <p:cNvSpPr/>
          <p:nvPr/>
        </p:nvSpPr>
        <p:spPr>
          <a:xfrm rot="19037009">
            <a:off x="3285344" y="4186373"/>
            <a:ext cx="542618" cy="403801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1N1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>
            <a:endCxn id="42" idx="7"/>
          </p:cNvCxnSpPr>
          <p:nvPr/>
        </p:nvCxnSpPr>
        <p:spPr>
          <a:xfrm flipH="1">
            <a:off x="3619025" y="3806732"/>
            <a:ext cx="1147630" cy="2491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1" idx="7"/>
          </p:cNvCxnSpPr>
          <p:nvPr/>
        </p:nvCxnSpPr>
        <p:spPr>
          <a:xfrm flipH="1">
            <a:off x="4202076" y="3806732"/>
            <a:ext cx="564580" cy="2729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0" idx="7"/>
          </p:cNvCxnSpPr>
          <p:nvPr/>
        </p:nvCxnSpPr>
        <p:spPr>
          <a:xfrm>
            <a:off x="4766655" y="3806732"/>
            <a:ext cx="148224" cy="1487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ardrop 45"/>
          <p:cNvSpPr/>
          <p:nvPr/>
        </p:nvSpPr>
        <p:spPr>
          <a:xfrm rot="19037009">
            <a:off x="8410934" y="2596277"/>
            <a:ext cx="480131" cy="410991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K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47" name="Teardrop 46"/>
          <p:cNvSpPr/>
          <p:nvPr/>
        </p:nvSpPr>
        <p:spPr>
          <a:xfrm rot="19037009">
            <a:off x="7544649" y="2625922"/>
            <a:ext cx="492592" cy="439273"/>
          </a:xfrm>
          <a:prstGeom prst="teardrop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w</a:t>
            </a:r>
            <a:r>
              <a:rPr lang="en-US" sz="800" baseline="-25000" dirty="0" smtClean="0">
                <a:solidFill>
                  <a:srgbClr val="000000"/>
                </a:solidFill>
              </a:rPr>
              <a:t>2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48" name="Teardrop 47"/>
          <p:cNvSpPr/>
          <p:nvPr/>
        </p:nvSpPr>
        <p:spPr>
          <a:xfrm rot="19037009">
            <a:off x="6883696" y="2621611"/>
            <a:ext cx="473623" cy="423271"/>
          </a:xfrm>
          <a:prstGeom prst="teardrop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</a:t>
            </a:r>
            <a:r>
              <a:rPr lang="en-US" sz="800" baseline="-25000" dirty="0" smtClean="0">
                <a:solidFill>
                  <a:schemeClr val="tx1"/>
                </a:solidFill>
              </a:rPr>
              <a:t>1</a:t>
            </a:r>
            <a:endParaRPr lang="en-US" sz="800" baseline="-25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endCxn id="48" idx="7"/>
          </p:cNvCxnSpPr>
          <p:nvPr/>
        </p:nvCxnSpPr>
        <p:spPr>
          <a:xfrm flipH="1">
            <a:off x="7150930" y="2206182"/>
            <a:ext cx="660040" cy="31092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47" idx="7"/>
          </p:cNvCxnSpPr>
          <p:nvPr/>
        </p:nvCxnSpPr>
        <p:spPr>
          <a:xfrm>
            <a:off x="7810968" y="2206182"/>
            <a:ext cx="11940" cy="3109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6" idx="7"/>
          </p:cNvCxnSpPr>
          <p:nvPr/>
        </p:nvCxnSpPr>
        <p:spPr>
          <a:xfrm>
            <a:off x="7822908" y="2206182"/>
            <a:ext cx="865070" cy="28175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ardrop 51"/>
          <p:cNvSpPr/>
          <p:nvPr/>
        </p:nvSpPr>
        <p:spPr>
          <a:xfrm rot="19037009">
            <a:off x="7322977" y="3306979"/>
            <a:ext cx="561676" cy="475200"/>
          </a:xfrm>
          <a:prstGeom prst="teardrop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w</a:t>
            </a:r>
            <a:r>
              <a:rPr lang="en-US" sz="800" baseline="-25000" dirty="0" smtClean="0">
                <a:solidFill>
                  <a:srgbClr val="000000"/>
                </a:solidFill>
              </a:rPr>
              <a:t>1N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53" name="Teardrop 52"/>
          <p:cNvSpPr/>
          <p:nvPr/>
        </p:nvSpPr>
        <p:spPr>
          <a:xfrm rot="19037009">
            <a:off x="6676271" y="3333552"/>
            <a:ext cx="508768" cy="444429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11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>
            <a:stCxn id="48" idx="3"/>
            <a:endCxn id="53" idx="7"/>
          </p:cNvCxnSpPr>
          <p:nvPr/>
        </p:nvCxnSpPr>
        <p:spPr>
          <a:xfrm flipH="1">
            <a:off x="6966812" y="3056790"/>
            <a:ext cx="132183" cy="16314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8" idx="3"/>
            <a:endCxn id="52" idx="7"/>
          </p:cNvCxnSpPr>
          <p:nvPr/>
        </p:nvCxnSpPr>
        <p:spPr>
          <a:xfrm>
            <a:off x="7098995" y="3056790"/>
            <a:ext cx="549976" cy="1227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ardrop 55"/>
          <p:cNvSpPr/>
          <p:nvPr/>
        </p:nvSpPr>
        <p:spPr>
          <a:xfrm rot="19037009">
            <a:off x="7753854" y="4077822"/>
            <a:ext cx="561675" cy="513885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1NP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57" name="Teardrop 56"/>
          <p:cNvSpPr/>
          <p:nvPr/>
        </p:nvSpPr>
        <p:spPr>
          <a:xfrm rot="19037009">
            <a:off x="7055185" y="4196529"/>
            <a:ext cx="551857" cy="530447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1N2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sp>
        <p:nvSpPr>
          <p:cNvPr id="58" name="Teardrop 57"/>
          <p:cNvSpPr/>
          <p:nvPr/>
        </p:nvSpPr>
        <p:spPr>
          <a:xfrm rot="19037009">
            <a:off x="6437191" y="4186373"/>
            <a:ext cx="542618" cy="403801"/>
          </a:xfrm>
          <a:prstGeom prst="teardrop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</a:t>
            </a:r>
            <a:r>
              <a:rPr lang="en-US" sz="800" baseline="-25000" dirty="0" smtClean="0">
                <a:solidFill>
                  <a:srgbClr val="000000"/>
                </a:solidFill>
              </a:rPr>
              <a:t>1N1</a:t>
            </a:r>
            <a:endParaRPr lang="en-US" sz="800" baseline="-25000" dirty="0">
              <a:solidFill>
                <a:srgbClr val="000000"/>
              </a:solidFill>
            </a:endParaRPr>
          </a:p>
        </p:txBody>
      </p:sp>
      <p:cxnSp>
        <p:nvCxnSpPr>
          <p:cNvPr id="59" name="Straight Connector 58"/>
          <p:cNvCxnSpPr>
            <a:stCxn id="52" idx="3"/>
            <a:endCxn id="58" idx="7"/>
          </p:cNvCxnSpPr>
          <p:nvPr/>
        </p:nvCxnSpPr>
        <p:spPr>
          <a:xfrm flipH="1">
            <a:off x="6770872" y="3802731"/>
            <a:ext cx="801014" cy="2531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3"/>
            <a:endCxn id="57" idx="7"/>
          </p:cNvCxnSpPr>
          <p:nvPr/>
        </p:nvCxnSpPr>
        <p:spPr>
          <a:xfrm flipH="1">
            <a:off x="7353923" y="3802731"/>
            <a:ext cx="217963" cy="2769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2" idx="3"/>
            <a:endCxn id="56" idx="7"/>
          </p:cNvCxnSpPr>
          <p:nvPr/>
        </p:nvCxnSpPr>
        <p:spPr>
          <a:xfrm>
            <a:off x="7571886" y="3802731"/>
            <a:ext cx="494840" cy="15274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ardrop 61"/>
          <p:cNvSpPr/>
          <p:nvPr/>
        </p:nvSpPr>
        <p:spPr>
          <a:xfrm rot="19037009">
            <a:off x="8265980" y="3324352"/>
            <a:ext cx="501563" cy="444429"/>
          </a:xfrm>
          <a:prstGeom prst="teardrop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D</a:t>
            </a:r>
            <a:r>
              <a:rPr lang="en-US" sz="800" baseline="-25000" dirty="0" smtClean="0">
                <a:solidFill>
                  <a:srgbClr val="FFFFFF"/>
                </a:solidFill>
              </a:rPr>
              <a:t>21</a:t>
            </a:r>
            <a:endParaRPr lang="en-US" sz="800" baseline="-25000" dirty="0">
              <a:solidFill>
                <a:srgbClr val="FFFFFF"/>
              </a:solidFill>
            </a:endParaRPr>
          </a:p>
        </p:txBody>
      </p:sp>
      <p:cxnSp>
        <p:nvCxnSpPr>
          <p:cNvPr id="63" name="Straight Connector 62"/>
          <p:cNvCxnSpPr>
            <a:stCxn id="47" idx="2"/>
            <a:endCxn id="62" idx="7"/>
          </p:cNvCxnSpPr>
          <p:nvPr/>
        </p:nvCxnSpPr>
        <p:spPr>
          <a:xfrm>
            <a:off x="7939940" y="3006930"/>
            <a:ext cx="610331" cy="20624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806489" y="3187616"/>
            <a:ext cx="349687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6166529" y="3187616"/>
            <a:ext cx="349687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08104" y="3187616"/>
            <a:ext cx="349687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76337" y="3187616"/>
            <a:ext cx="349687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627784" y="1130742"/>
            <a:ext cx="3857346" cy="584776"/>
          </a:xfrm>
          <a:prstGeom prst="rect">
            <a:avLst/>
          </a:prstGeom>
          <a:solidFill>
            <a:schemeClr val="bg2">
              <a:lumMod val="90000"/>
              <a:alpha val="53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Boosted Tree model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616581" y="1819464"/>
            <a:ext cx="57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r>
              <a:rPr lang="en-US" baseline="-25000" dirty="0"/>
              <a:t>1</a:t>
            </a:r>
            <a:r>
              <a:rPr lang="en-US" dirty="0" smtClean="0"/>
              <a:t>(</a:t>
            </a:r>
            <a:r>
              <a:rPr lang="en-US" b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4352885" y="1819464"/>
            <a:ext cx="57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r>
              <a:rPr lang="en-US" baseline="-25000" dirty="0"/>
              <a:t>2</a:t>
            </a:r>
            <a:r>
              <a:rPr lang="en-US" dirty="0" smtClean="0"/>
              <a:t>(</a:t>
            </a:r>
            <a:r>
              <a:rPr lang="en-US" b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521237" y="1819464"/>
            <a:ext cx="63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</a:t>
            </a:r>
            <a:r>
              <a:rPr lang="en-US" baseline="-25000" dirty="0" err="1"/>
              <a:t>M</a:t>
            </a:r>
            <a:r>
              <a:rPr lang="en-US" dirty="0" smtClean="0"/>
              <a:t>(</a:t>
            </a:r>
            <a:r>
              <a:rPr lang="en-US" b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779912" y="4843800"/>
            <a:ext cx="2954655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Combined decision for </a:t>
            </a:r>
            <a:r>
              <a:rPr lang="en-US" sz="2000" b="1" dirty="0" smtClean="0">
                <a:latin typeface="Arial"/>
                <a:cs typeface="Arial"/>
              </a:rPr>
              <a:t>x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411760" y="457118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48A54"/>
                </a:solidFill>
              </a:rPr>
              <a:t>w</a:t>
            </a:r>
            <a:r>
              <a:rPr lang="en-US" baseline="-25000" dirty="0">
                <a:solidFill>
                  <a:srgbClr val="948A54"/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45587" y="435133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</a:t>
            </a:r>
            <a:r>
              <a:rPr lang="en-US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464809" y="4514538"/>
            <a:ext cx="48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948A54"/>
                </a:solidFill>
              </a:rPr>
              <a:t>w</a:t>
            </a:r>
            <a:r>
              <a:rPr lang="en-US" baseline="-25000" dirty="0" err="1">
                <a:solidFill>
                  <a:srgbClr val="948A54"/>
                </a:solidFill>
              </a:rPr>
              <a:t>M</a:t>
            </a:r>
            <a:endParaRPr lang="en-US" baseline="-25000" dirty="0">
              <a:solidFill>
                <a:srgbClr val="948A54"/>
              </a:solidFill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031" y="73974"/>
            <a:ext cx="4533900" cy="34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744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165878"/>
            <a:ext cx="5842000" cy="36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614869"/>
            <a:ext cx="22606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7800" y="3042349"/>
            <a:ext cx="3708400" cy="29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48090" y="3600064"/>
            <a:ext cx="5544910" cy="1269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8686" y="3861342"/>
            <a:ext cx="4254500" cy="78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Callout 10"/>
          <p:cNvSpPr/>
          <p:nvPr/>
        </p:nvSpPr>
        <p:spPr>
          <a:xfrm>
            <a:off x="3242706" y="4857621"/>
            <a:ext cx="2083716" cy="826043"/>
          </a:xfrm>
          <a:prstGeom prst="wedgeEllipseCallout">
            <a:avLst>
              <a:gd name="adj1" fmla="val 44144"/>
              <a:gd name="adj2" fmla="val -78058"/>
            </a:avLst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Step Length</a:t>
            </a:r>
            <a:endParaRPr lang="en-US" sz="2000" dirty="0"/>
          </a:p>
        </p:txBody>
      </p:sp>
      <p:sp>
        <p:nvSpPr>
          <p:cNvPr id="12" name="Oval Callout 11"/>
          <p:cNvSpPr/>
          <p:nvPr/>
        </p:nvSpPr>
        <p:spPr>
          <a:xfrm>
            <a:off x="5409284" y="4857621"/>
            <a:ext cx="2083716" cy="826043"/>
          </a:xfrm>
          <a:prstGeom prst="wedgeEllipseCallout">
            <a:avLst>
              <a:gd name="adj1" fmla="val -9111"/>
              <a:gd name="adj2" fmla="val -81043"/>
            </a:avLst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76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7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Search Direction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031" y="73974"/>
            <a:ext cx="4533900" cy="34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 Callout 13"/>
          <p:cNvSpPr/>
          <p:nvPr/>
        </p:nvSpPr>
        <p:spPr>
          <a:xfrm>
            <a:off x="0" y="2774021"/>
            <a:ext cx="2478266" cy="1208242"/>
          </a:xfrm>
          <a:prstGeom prst="wedgeEllipseCallout">
            <a:avLst>
              <a:gd name="adj1" fmla="val 20437"/>
              <a:gd name="adj2" fmla="val -7459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Start with some </a:t>
            </a:r>
            <a:r>
              <a:rPr lang="en-US" sz="2000" b="1" dirty="0" smtClean="0"/>
              <a:t>a</a:t>
            </a:r>
            <a:r>
              <a:rPr lang="en-US" sz="2000" i="1" baseline="-25000" dirty="0" smtClean="0"/>
              <a:t>m</a:t>
            </a:r>
            <a:r>
              <a:rPr lang="en-US" sz="2000" dirty="0" smtClean="0"/>
              <a:t> and find the best one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76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17" y="1031665"/>
            <a:ext cx="6683096" cy="510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5387"/>
          <a:stretch/>
        </p:blipFill>
        <p:spPr>
          <a:xfrm>
            <a:off x="1294617" y="2130661"/>
            <a:ext cx="6621038" cy="469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 flipV="1">
            <a:off x="5573017" y="2256205"/>
            <a:ext cx="86308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73017" y="2552100"/>
            <a:ext cx="271253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264775" y="2453468"/>
            <a:ext cx="197275" cy="98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425061" y="2552101"/>
            <a:ext cx="110966" cy="7027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357417" y="3353485"/>
            <a:ext cx="67645" cy="49315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252443" y="3945276"/>
            <a:ext cx="86310" cy="48083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375742" y="2256205"/>
            <a:ext cx="86309" cy="197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289433" y="2564429"/>
            <a:ext cx="172617" cy="3945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573017" y="2650732"/>
            <a:ext cx="86308" cy="3082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Oval Callout 31"/>
          <p:cNvSpPr/>
          <p:nvPr/>
        </p:nvSpPr>
        <p:spPr>
          <a:xfrm>
            <a:off x="3107080" y="2373330"/>
            <a:ext cx="1898771" cy="752068"/>
          </a:xfrm>
          <a:prstGeom prst="wedgeEllipseCallout">
            <a:avLst>
              <a:gd name="adj1" fmla="val 75071"/>
              <a:gd name="adj2" fmla="val -30943"/>
            </a:avLst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63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6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tart somewhere</a:t>
            </a:r>
            <a:endParaRPr lang="en-US" dirty="0"/>
          </a:p>
        </p:txBody>
      </p:sp>
      <p:sp>
        <p:nvSpPr>
          <p:cNvPr id="33" name="Oval Callout 32"/>
          <p:cNvSpPr/>
          <p:nvPr/>
        </p:nvSpPr>
        <p:spPr>
          <a:xfrm>
            <a:off x="5158251" y="5953189"/>
            <a:ext cx="2399844" cy="752068"/>
          </a:xfrm>
          <a:prstGeom prst="wedgeEllipseCallout">
            <a:avLst>
              <a:gd name="adj1" fmla="val -64975"/>
              <a:gd name="adj2" fmla="val -24385"/>
            </a:avLst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97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97000"/>
                </a:schemeClr>
              </a:gs>
            </a:gsLst>
            <a:lin ang="16200000" scaled="0"/>
            <a:tileRect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where you need to go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381" y="3612515"/>
            <a:ext cx="398332" cy="45605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280" y="2455491"/>
            <a:ext cx="567798" cy="503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077" y="1709212"/>
            <a:ext cx="7849383" cy="71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81060"/>
            <a:ext cx="7797800" cy="43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932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0174" y="1171252"/>
            <a:ext cx="8038953" cy="1535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4" y="3082218"/>
            <a:ext cx="7975600" cy="73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4" y="1231530"/>
            <a:ext cx="7975600" cy="1462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54" y="4014855"/>
            <a:ext cx="6273800" cy="39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3932" y="4751625"/>
            <a:ext cx="6460167" cy="9690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031" y="251398"/>
            <a:ext cx="4533900" cy="34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86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213100"/>
            <a:ext cx="2286000" cy="43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18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791" y="1875561"/>
            <a:ext cx="8520281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Too many listings to manually inspect – more than 3M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QA based rules after minimal eyeballing: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Start with removing glaring errors in merchants 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e.g.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homedepot.com,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newegg.com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Look for specific keywords in available breadcrumbs</a:t>
            </a:r>
          </a:p>
          <a:p>
            <a:pPr lvl="1"/>
            <a:r>
              <a:rPr lang="en-US" sz="2800" dirty="0" smtClean="0">
                <a:solidFill>
                  <a:srgbClr val="376092"/>
                </a:solidFill>
              </a:rPr>
              <a:t>    e.g. books, notebooks, </a:t>
            </a:r>
            <a:r>
              <a:rPr lang="en-US" sz="2800" dirty="0" err="1" smtClean="0">
                <a:solidFill>
                  <a:srgbClr val="376092"/>
                </a:solidFill>
              </a:rPr>
              <a:t>vhs</a:t>
            </a:r>
            <a:r>
              <a:rPr lang="en-US" sz="2800" dirty="0" smtClean="0">
                <a:solidFill>
                  <a:srgbClr val="376092"/>
                </a:solidFill>
              </a:rPr>
              <a:t>, </a:t>
            </a:r>
            <a:r>
              <a:rPr lang="en-US" sz="2800" dirty="0" err="1" smtClean="0">
                <a:solidFill>
                  <a:srgbClr val="376092"/>
                </a:solidFill>
              </a:rPr>
              <a:t>dvd</a:t>
            </a:r>
            <a:endParaRPr lang="en-US" sz="2800" dirty="0" smtClean="0">
              <a:solidFill>
                <a:srgbClr val="376092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Specific words in titles</a:t>
            </a:r>
          </a:p>
          <a:p>
            <a:pPr lvl="1"/>
            <a:r>
              <a:rPr lang="en-US" sz="2800" dirty="0" smtClean="0">
                <a:solidFill>
                  <a:srgbClr val="376092"/>
                </a:solidFill>
              </a:rPr>
              <a:t>    e.g. paperback, hardcover, necklace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67550"/>
            <a:ext cx="79629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52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804292"/>
              </p:ext>
            </p:extLst>
          </p:nvPr>
        </p:nvGraphicFramePr>
        <p:xfrm>
          <a:off x="221387" y="1115541"/>
          <a:ext cx="8766951" cy="573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66951"/>
              </a:tblGrid>
              <a:tr h="3455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Blacklisted Titles</a:t>
                      </a:r>
                      <a:endParaRPr lang="en-US" dirty="0"/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 Chronicles Thru Job (Hardcover)</a:t>
                      </a:r>
                      <a:endParaRPr lang="en-US" sz="1600" dirty="0"/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"She Was a Sister Sailor" (Hardcover)</a:t>
                      </a:r>
                      <a:endParaRPr lang="en-US" sz="1600" dirty="0"/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 &amp; 2 Thessalonians: A Critical and Exegetical Commentary (Hardcover)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 </a:t>
                      </a:r>
                      <a:r>
                        <a:rPr lang="en-US" sz="1600" dirty="0" err="1" smtClean="0"/>
                        <a:t>Fachtagung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Uber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Programmiersprachen</a:t>
                      </a:r>
                      <a:r>
                        <a:rPr lang="en-US" sz="1600" dirty="0" smtClean="0"/>
                        <a:t>: </a:t>
                      </a:r>
                      <a:r>
                        <a:rPr lang="en-US" sz="1600" dirty="0" err="1" smtClean="0"/>
                        <a:t>Munchen</a:t>
                      </a:r>
                      <a:r>
                        <a:rPr lang="en-US" sz="1600" dirty="0" smtClean="0"/>
                        <a:t>, 9.?11. </a:t>
                      </a:r>
                      <a:r>
                        <a:rPr lang="en-US" sz="1600" dirty="0" err="1" smtClean="0"/>
                        <a:t>Marz</a:t>
                      </a:r>
                      <a:r>
                        <a:rPr lang="en-US" sz="1600" dirty="0" smtClean="0"/>
                        <a:t> 1971 (Paperback)</a:t>
                      </a:r>
                      <a:endParaRPr lang="en-US" sz="1600" dirty="0"/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...Keeping Clarke: One Son. One Day. One Mom's Personal Journey Through Grief (Paperback)</a:t>
                      </a:r>
                      <a:endParaRPr lang="en-US" sz="1600" dirty="0"/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"Messiah" from Scratch Tenor Edition (Paperback)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"Lucky Streak" (Compact Disc)</a:t>
                      </a:r>
                      <a:endParaRPr lang="en-US" sz="1600" dirty="0"/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 Hymns &amp; Gospel Songs for Medium High Voice (Compact Disc)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2030 (Compact Disc)</a:t>
                      </a:r>
                      <a:endParaRPr lang="en-US" sz="1600" dirty="0"/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(Un) Armed And Dangerous, Vol. 2 (VHS)</a:t>
                      </a:r>
                      <a:endParaRPr lang="en-US" sz="1600" dirty="0"/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 Years of Irish Dancing 1897-1997 (VHS)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101 Classic Goals of the World Cup (VHS)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10 Movie Mega Pack, Vol. 4 (DVD)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101 Greatest Moments From 1992 World Cup (DVD)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30-Day Guitar Workout - Book Included (DVD)</a:t>
                      </a:r>
                    </a:p>
                  </a:txBody>
                  <a:tcPr/>
                </a:tc>
              </a:tr>
              <a:tr h="2872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1.00 CTW Emerald Three Stone Pendant Necklace 14K Gold yellow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81060"/>
            <a:ext cx="78867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79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56240"/>
              </p:ext>
            </p:extLst>
          </p:nvPr>
        </p:nvGraphicFramePr>
        <p:xfrm>
          <a:off x="68668" y="905168"/>
          <a:ext cx="9075332" cy="510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4442" y="137801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5.59%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40707" y="492142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1898" y="49365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dirty="0" smtClean="0"/>
              <a:t>.00%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80093" y="414328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1.26%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83724" y="45880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0.50%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73873" y="481798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0.03%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18040" y="479125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0.06%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35184" y="421790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.13%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60"/>
            <a:ext cx="9144000" cy="375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63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8174" y="2754239"/>
            <a:ext cx="6520134" cy="1569660"/>
          </a:xfrm>
          <a:prstGeom prst="rect">
            <a:avLst/>
          </a:prstGeom>
          <a:solidFill>
            <a:srgbClr val="EEEC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Total listings that can be filtered using </a:t>
            </a:r>
            <a:endParaRPr lang="en-US" sz="3200" dirty="0"/>
          </a:p>
          <a:p>
            <a:pPr algn="ctr"/>
            <a:r>
              <a:rPr lang="en-US" sz="3200" dirty="0" smtClean="0"/>
              <a:t>the first round of QA rules: </a:t>
            </a:r>
          </a:p>
          <a:p>
            <a:pPr algn="ctr"/>
            <a:r>
              <a:rPr lang="en-US" sz="3200" dirty="0" smtClean="0"/>
              <a:t>297182 = 8.56%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81060"/>
            <a:ext cx="8331200" cy="97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7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114815"/>
              </p:ext>
            </p:extLst>
          </p:nvPr>
        </p:nvGraphicFramePr>
        <p:xfrm>
          <a:off x="0" y="1037216"/>
          <a:ext cx="9105900" cy="492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81060"/>
            <a:ext cx="3441700" cy="41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977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7307665"/>
              </p:ext>
            </p:extLst>
          </p:nvPr>
        </p:nvGraphicFramePr>
        <p:xfrm>
          <a:off x="0" y="1025232"/>
          <a:ext cx="9105900" cy="492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Notched Right Arrow 1"/>
          <p:cNvSpPr/>
          <p:nvPr/>
        </p:nvSpPr>
        <p:spPr>
          <a:xfrm>
            <a:off x="986349" y="2512855"/>
            <a:ext cx="270233" cy="243180"/>
          </a:xfrm>
          <a:prstGeom prst="notchedRightArrow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otched Right Arrow 5"/>
          <p:cNvSpPr/>
          <p:nvPr/>
        </p:nvSpPr>
        <p:spPr>
          <a:xfrm>
            <a:off x="4867961" y="3583934"/>
            <a:ext cx="270233" cy="243180"/>
          </a:xfrm>
          <a:prstGeom prst="notchedRightArrow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otched Right Arrow 7"/>
          <p:cNvSpPr/>
          <p:nvPr/>
        </p:nvSpPr>
        <p:spPr>
          <a:xfrm>
            <a:off x="5560827" y="2466397"/>
            <a:ext cx="270233" cy="243180"/>
          </a:xfrm>
          <a:prstGeom prst="notchedRightArrow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/>
          <p:cNvSpPr/>
          <p:nvPr/>
        </p:nvSpPr>
        <p:spPr>
          <a:xfrm>
            <a:off x="8253414" y="2777126"/>
            <a:ext cx="270233" cy="243180"/>
          </a:xfrm>
          <a:prstGeom prst="notchedRightArrow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81060"/>
            <a:ext cx="3441700" cy="41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937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16078</TotalTime>
  <Words>1232</Words>
  <Application>Microsoft Macintosh PowerPoint</Application>
  <PresentationFormat>On-screen Show (4:3)</PresentationFormat>
  <Paragraphs>199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Rakuten USA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 Pradipto</dc:creator>
  <cp:lastModifiedBy>Das Pradipto</cp:lastModifiedBy>
  <cp:revision>1325</cp:revision>
  <dcterms:created xsi:type="dcterms:W3CDTF">2015-07-30T13:27:51Z</dcterms:created>
  <dcterms:modified xsi:type="dcterms:W3CDTF">2016-06-26T20:17:47Z</dcterms:modified>
</cp:coreProperties>
</file>